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pen Sans Bold" panose="020B0604020202020204" charset="0"/>
      <p:regular r:id="rId28"/>
    </p:embeddedFont>
    <p:embeddedFont>
      <p:font typeface="Open Sans Light" panose="020B0306030504020204" pitchFamily="34" charset="0"/>
      <p:regular r:id="rId29"/>
      <p:italic r:id="rId30"/>
    </p:embeddedFont>
    <p:embeddedFont>
      <p:font typeface="Open Sans Light Bold" panose="020B0604020202020204" charset="0"/>
      <p:regular r:id="rId31"/>
    </p:embeddedFont>
    <p:embeddedFont>
      <p:font typeface="Open Sans Light Bold Italics" panose="020B0604020202020204" charset="0"/>
      <p:regular r:id="rId32"/>
    </p:embeddedFont>
    <p:embeddedFont>
      <p:font typeface="Raleway" pitchFamily="2" charset="-94"/>
      <p:regular r:id="rId33"/>
      <p:bold r:id="rId34"/>
      <p:italic r:id="rId35"/>
      <p:boldItalic r:id="rId36"/>
    </p:embeddedFont>
    <p:embeddedFont>
      <p:font typeface="Raleway Bold" panose="020B0604020202020204" charset="-9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B3D"/>
        </a:solidFill>
        <a:effectLst/>
      </p:bgPr>
    </p:bg>
    <p:spTree>
      <p:nvGrpSpPr>
        <p:cNvPr id="1" name=""/>
        <p:cNvGrpSpPr/>
        <p:nvPr/>
      </p:nvGrpSpPr>
      <p:grpSpPr>
        <a:xfrm>
          <a:off x="0" y="0"/>
          <a:ext cx="0" cy="0"/>
          <a:chOff x="0" y="0"/>
          <a:chExt cx="0" cy="0"/>
        </a:xfrm>
      </p:grpSpPr>
      <p:grpSp>
        <p:nvGrpSpPr>
          <p:cNvPr id="2" name="Group 2"/>
          <p:cNvGrpSpPr/>
          <p:nvPr/>
        </p:nvGrpSpPr>
        <p:grpSpPr>
          <a:xfrm>
            <a:off x="12406912" y="0"/>
            <a:ext cx="5890613" cy="10287000"/>
            <a:chOff x="0" y="0"/>
            <a:chExt cx="7854151" cy="13716000"/>
          </a:xfrm>
        </p:grpSpPr>
        <p:pic>
          <p:nvPicPr>
            <p:cNvPr id="3" name="Picture 3"/>
            <p:cNvPicPr>
              <a:picLocks noChangeAspect="1"/>
            </p:cNvPicPr>
            <p:nvPr/>
          </p:nvPicPr>
          <p:blipFill>
            <a:blip r:embed="rId2"/>
            <a:srcRect l="24691" r="24691"/>
            <a:stretch>
              <a:fillRect/>
            </a:stretch>
          </p:blipFill>
          <p:spPr>
            <a:xfrm>
              <a:off x="0" y="0"/>
              <a:ext cx="7854151" cy="13716000"/>
            </a:xfrm>
            <a:prstGeom prst="rect">
              <a:avLst/>
            </a:prstGeom>
          </p:spPr>
        </p:pic>
      </p:grpSp>
      <p:sp>
        <p:nvSpPr>
          <p:cNvPr id="4" name="AutoShape 4"/>
          <p:cNvSpPr/>
          <p:nvPr/>
        </p:nvSpPr>
        <p:spPr>
          <a:xfrm>
            <a:off x="1424370" y="5124450"/>
            <a:ext cx="10982550" cy="9525"/>
          </a:xfrm>
          <a:prstGeom prst="line">
            <a:avLst/>
          </a:prstGeom>
          <a:ln w="19050" cap="rnd">
            <a:solidFill>
              <a:srgbClr val="FFFFFF"/>
            </a:solidFill>
            <a:prstDash val="solid"/>
            <a:headEnd type="none" w="sm" len="sm"/>
            <a:tailEnd type="none" w="sm" len="sm"/>
          </a:ln>
        </p:spPr>
      </p:sp>
      <p:grpSp>
        <p:nvGrpSpPr>
          <p:cNvPr id="5" name="Group 5"/>
          <p:cNvGrpSpPr/>
          <p:nvPr/>
        </p:nvGrpSpPr>
        <p:grpSpPr>
          <a:xfrm rot="5400000">
            <a:off x="-2741" y="2741"/>
            <a:ext cx="3426036" cy="342055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alpha val="1961"/>
              </a:srgbClr>
            </a:solidFill>
          </p:spPr>
        </p:sp>
      </p:grpSp>
      <p:sp>
        <p:nvSpPr>
          <p:cNvPr id="7" name="TextBox 7"/>
          <p:cNvSpPr txBox="1"/>
          <p:nvPr/>
        </p:nvSpPr>
        <p:spPr>
          <a:xfrm>
            <a:off x="1424353" y="1039338"/>
            <a:ext cx="10507878" cy="2991490"/>
          </a:xfrm>
          <a:prstGeom prst="rect">
            <a:avLst/>
          </a:prstGeom>
        </p:spPr>
        <p:txBody>
          <a:bodyPr lIns="0" tIns="0" rIns="0" bIns="0" rtlCol="0" anchor="t">
            <a:spAutoFit/>
          </a:bodyPr>
          <a:lstStyle/>
          <a:p>
            <a:pPr>
              <a:lnSpc>
                <a:spcPts val="11964"/>
              </a:lnSpc>
              <a:spcBef>
                <a:spcPct val="0"/>
              </a:spcBef>
            </a:pPr>
            <a:r>
              <a:rPr lang="en-US" sz="8546">
                <a:solidFill>
                  <a:srgbClr val="DFEB33"/>
                </a:solidFill>
                <a:latin typeface="Raleway Bold"/>
              </a:rPr>
              <a:t>TASTE OF TWO CONTINENTS</a:t>
            </a:r>
          </a:p>
        </p:txBody>
      </p:sp>
      <p:sp>
        <p:nvSpPr>
          <p:cNvPr id="8" name="TextBox 8"/>
          <p:cNvSpPr txBox="1"/>
          <p:nvPr/>
        </p:nvSpPr>
        <p:spPr>
          <a:xfrm>
            <a:off x="1424353" y="6012262"/>
            <a:ext cx="9457101" cy="1061851"/>
          </a:xfrm>
          <a:prstGeom prst="rect">
            <a:avLst/>
          </a:prstGeom>
        </p:spPr>
        <p:txBody>
          <a:bodyPr lIns="0" tIns="0" rIns="0" bIns="0" rtlCol="0" anchor="t">
            <a:spAutoFit/>
          </a:bodyPr>
          <a:lstStyle/>
          <a:p>
            <a:pPr>
              <a:lnSpc>
                <a:spcPts val="2897"/>
              </a:lnSpc>
              <a:spcBef>
                <a:spcPct val="0"/>
              </a:spcBef>
            </a:pPr>
            <a:r>
              <a:rPr lang="en-US" sz="2069">
                <a:solidFill>
                  <a:srgbClr val="FFFFFF"/>
                </a:solidFill>
                <a:latin typeface="Open Sans"/>
              </a:rPr>
              <a:t>We bring the flavors of Turkey to the center of Europe. The business plan of the restaurant chain called “Taste Of Two Continents”, which will breathe new life into the culture of eating out in Europe.</a:t>
            </a:r>
          </a:p>
        </p:txBody>
      </p:sp>
      <p:sp>
        <p:nvSpPr>
          <p:cNvPr id="9" name="TextBox 9"/>
          <p:cNvSpPr txBox="1"/>
          <p:nvPr/>
        </p:nvSpPr>
        <p:spPr>
          <a:xfrm>
            <a:off x="1424353" y="7722518"/>
            <a:ext cx="5491292" cy="1378899"/>
          </a:xfrm>
          <a:prstGeom prst="rect">
            <a:avLst/>
          </a:prstGeom>
        </p:spPr>
        <p:txBody>
          <a:bodyPr lIns="0" tIns="0" rIns="0" bIns="0" rtlCol="0" anchor="t">
            <a:spAutoFit/>
          </a:bodyPr>
          <a:lstStyle/>
          <a:p>
            <a:pPr>
              <a:lnSpc>
                <a:spcPts val="2222"/>
              </a:lnSpc>
            </a:pPr>
            <a:r>
              <a:rPr lang="en-US" sz="1587" spc="479">
                <a:solidFill>
                  <a:srgbClr val="FFFFFF"/>
                </a:solidFill>
                <a:latin typeface="Open Sans"/>
              </a:rPr>
              <a:t>•CHIEF EXECUTIVE OFFICER(CEO): ÖMER DINER</a:t>
            </a:r>
          </a:p>
          <a:p>
            <a:pPr>
              <a:lnSpc>
                <a:spcPts val="2222"/>
              </a:lnSpc>
            </a:pPr>
            <a:r>
              <a:rPr lang="en-US" sz="1587" spc="479">
                <a:solidFill>
                  <a:srgbClr val="FFFFFF"/>
                </a:solidFill>
                <a:latin typeface="Open Sans"/>
              </a:rPr>
              <a:t>•Zikova 702 16 000 Praha 6</a:t>
            </a:r>
          </a:p>
          <a:p>
            <a:pPr>
              <a:lnSpc>
                <a:spcPts val="2222"/>
              </a:lnSpc>
            </a:pPr>
            <a:r>
              <a:rPr lang="en-US" sz="1587" spc="479">
                <a:solidFill>
                  <a:srgbClr val="FFFFFF"/>
                </a:solidFill>
                <a:latin typeface="Open Sans"/>
              </a:rPr>
              <a:t>• +420 774 877 957</a:t>
            </a:r>
          </a:p>
          <a:p>
            <a:pPr>
              <a:lnSpc>
                <a:spcPts val="2222"/>
              </a:lnSpc>
              <a:spcBef>
                <a:spcPct val="0"/>
              </a:spcBef>
            </a:pPr>
            <a:r>
              <a:rPr lang="en-US" sz="1587" spc="479">
                <a:solidFill>
                  <a:srgbClr val="FFFFFF"/>
                </a:solidFill>
                <a:latin typeface="Open Sans"/>
              </a:rPr>
              <a:t>•omerdiner90@gmail.com</a:t>
            </a:r>
          </a:p>
        </p:txBody>
      </p:sp>
      <p:grpSp>
        <p:nvGrpSpPr>
          <p:cNvPr id="10" name="Group 10"/>
          <p:cNvGrpSpPr/>
          <p:nvPr/>
        </p:nvGrpSpPr>
        <p:grpSpPr>
          <a:xfrm rot="-10800000">
            <a:off x="17084797" y="0"/>
            <a:ext cx="1212728" cy="1210788"/>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35064" y="53706"/>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170705" y="688975"/>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MARKETING</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2973868" y="0"/>
            <a:ext cx="2514552" cy="10287000"/>
            <a:chOff x="0" y="0"/>
            <a:chExt cx="917315" cy="3752725"/>
          </a:xfrm>
        </p:grpSpPr>
        <p:sp>
          <p:nvSpPr>
            <p:cNvPr id="8" name="Freeform 8"/>
            <p:cNvSpPr/>
            <p:nvPr/>
          </p:nvSpPr>
          <p:spPr>
            <a:xfrm>
              <a:off x="0" y="0"/>
              <a:ext cx="917315" cy="3752726"/>
            </a:xfrm>
            <a:custGeom>
              <a:avLst/>
              <a:gdLst/>
              <a:ahLst/>
              <a:cxnLst/>
              <a:rect l="l" t="t" r="r" b="b"/>
              <a:pathLst>
                <a:path w="917315" h="3752726">
                  <a:moveTo>
                    <a:pt x="0" y="0"/>
                  </a:moveTo>
                  <a:lnTo>
                    <a:pt x="917315" y="0"/>
                  </a:lnTo>
                  <a:lnTo>
                    <a:pt x="917315" y="3752726"/>
                  </a:lnTo>
                  <a:lnTo>
                    <a:pt x="0" y="3752726"/>
                  </a:lnTo>
                  <a:close/>
                </a:path>
              </a:pathLst>
            </a:custGeom>
            <a:solidFill>
              <a:srgbClr val="202B3D"/>
            </a:solidFill>
          </p:spPr>
        </p:sp>
      </p:grpSp>
      <p:grpSp>
        <p:nvGrpSpPr>
          <p:cNvPr id="9" name="Group 9"/>
          <p:cNvGrpSpPr/>
          <p:nvPr/>
        </p:nvGrpSpPr>
        <p:grpSpPr>
          <a:xfrm>
            <a:off x="11202988" y="1020978"/>
            <a:ext cx="6056312" cy="4118661"/>
            <a:chOff x="0" y="0"/>
            <a:chExt cx="8075083" cy="5491548"/>
          </a:xfrm>
        </p:grpSpPr>
        <p:pic>
          <p:nvPicPr>
            <p:cNvPr id="10" name="Picture 10"/>
            <p:cNvPicPr>
              <a:picLocks noChangeAspect="1"/>
            </p:cNvPicPr>
            <p:nvPr/>
          </p:nvPicPr>
          <p:blipFill>
            <a:blip r:embed="rId2"/>
            <a:srcRect l="8827" r="8827"/>
            <a:stretch>
              <a:fillRect/>
            </a:stretch>
          </p:blipFill>
          <p:spPr>
            <a:xfrm>
              <a:off x="0" y="0"/>
              <a:ext cx="8075083" cy="5491548"/>
            </a:xfrm>
            <a:prstGeom prst="rect">
              <a:avLst/>
            </a:prstGeom>
          </p:spPr>
        </p:pic>
      </p:grpSp>
      <p:grpSp>
        <p:nvGrpSpPr>
          <p:cNvPr id="11" name="Group 11"/>
          <p:cNvGrpSpPr/>
          <p:nvPr/>
        </p:nvGrpSpPr>
        <p:grpSpPr>
          <a:xfrm>
            <a:off x="11202988" y="5139639"/>
            <a:ext cx="6056312" cy="4118661"/>
            <a:chOff x="0" y="0"/>
            <a:chExt cx="8075083" cy="5491548"/>
          </a:xfrm>
        </p:grpSpPr>
        <p:pic>
          <p:nvPicPr>
            <p:cNvPr id="12" name="Picture 12"/>
            <p:cNvPicPr>
              <a:picLocks noChangeAspect="1"/>
            </p:cNvPicPr>
            <p:nvPr/>
          </p:nvPicPr>
          <p:blipFill>
            <a:blip r:embed="rId3"/>
            <a:srcRect l="8827" r="8827"/>
            <a:stretch>
              <a:fillRect/>
            </a:stretch>
          </p:blipFill>
          <p:spPr>
            <a:xfrm>
              <a:off x="0" y="0"/>
              <a:ext cx="8075083" cy="5491548"/>
            </a:xfrm>
            <a:prstGeom prst="rect">
              <a:avLst/>
            </a:prstGeom>
          </p:spPr>
        </p:pic>
      </p:grpSp>
      <p:sp>
        <p:nvSpPr>
          <p:cNvPr id="13" name="TextBox 13"/>
          <p:cNvSpPr txBox="1"/>
          <p:nvPr/>
        </p:nvSpPr>
        <p:spPr>
          <a:xfrm>
            <a:off x="1170705" y="1977018"/>
            <a:ext cx="9610353" cy="784733"/>
          </a:xfrm>
          <a:prstGeom prst="rect">
            <a:avLst/>
          </a:prstGeom>
        </p:spPr>
        <p:txBody>
          <a:bodyPr lIns="0" tIns="0" rIns="0" bIns="0" rtlCol="0" anchor="t">
            <a:spAutoFit/>
          </a:bodyPr>
          <a:lstStyle/>
          <a:p>
            <a:pPr>
              <a:lnSpc>
                <a:spcPts val="6136"/>
              </a:lnSpc>
            </a:pPr>
            <a:r>
              <a:rPr lang="en-US" sz="5200">
                <a:solidFill>
                  <a:srgbClr val="202B3D"/>
                </a:solidFill>
                <a:latin typeface="Raleway Bold"/>
              </a:rPr>
              <a:t>OUR STRATEGY</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21797" y="3514233"/>
            <a:ext cx="520973" cy="481190"/>
          </a:xfrm>
          <a:prstGeom prst="rect">
            <a:avLst/>
          </a:prstGeom>
        </p:spPr>
      </p:pic>
      <p:sp>
        <p:nvSpPr>
          <p:cNvPr id="15" name="TextBox 15"/>
          <p:cNvSpPr txBox="1"/>
          <p:nvPr/>
        </p:nvSpPr>
        <p:spPr>
          <a:xfrm>
            <a:off x="1219825" y="3476133"/>
            <a:ext cx="3597463" cy="3159125"/>
          </a:xfrm>
          <a:prstGeom prst="rect">
            <a:avLst/>
          </a:prstGeom>
        </p:spPr>
        <p:txBody>
          <a:bodyPr lIns="0" tIns="0" rIns="0" bIns="0" rtlCol="0" anchor="t">
            <a:spAutoFit/>
          </a:bodyPr>
          <a:lstStyle/>
          <a:p>
            <a:pPr algn="just">
              <a:lnSpc>
                <a:spcPts val="2799"/>
              </a:lnSpc>
            </a:pPr>
            <a:r>
              <a:rPr lang="en-US" sz="1999">
                <a:solidFill>
                  <a:srgbClr val="272524"/>
                </a:solidFill>
                <a:latin typeface="Open Sans Bold"/>
              </a:rPr>
              <a:t>Branding and Positioning</a:t>
            </a:r>
            <a:r>
              <a:rPr lang="en-US" sz="1999">
                <a:solidFill>
                  <a:srgbClr val="272524"/>
                </a:solidFill>
                <a:latin typeface="Open Sans"/>
              </a:rPr>
              <a:t>: Develop a strong brand identity that emphasizes the authenticity and quality of Turkish cuisine. Position Taste of Two Continents as the top choice for a fine Turkish dining experience.</a:t>
            </a:r>
          </a:p>
          <a:p>
            <a:pPr algn="just">
              <a:lnSpc>
                <a:spcPts val="2799"/>
              </a:lnSpc>
              <a:spcBef>
                <a:spcPct val="0"/>
              </a:spcBef>
            </a:pPr>
            <a:endParaRPr lang="en-US" sz="1999">
              <a:solidFill>
                <a:srgbClr val="272524"/>
              </a:solidFill>
              <a:latin typeface="Open Sans"/>
            </a:endParaRPr>
          </a:p>
        </p:txBody>
      </p:sp>
      <p:pic>
        <p:nvPicPr>
          <p:cNvPr id="16" name="Picture 1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384085" y="3514233"/>
            <a:ext cx="520973" cy="481190"/>
          </a:xfrm>
          <a:prstGeom prst="rect">
            <a:avLst/>
          </a:prstGeom>
        </p:spPr>
      </p:pic>
      <p:sp>
        <p:nvSpPr>
          <p:cNvPr id="17" name="TextBox 17"/>
          <p:cNvSpPr txBox="1"/>
          <p:nvPr/>
        </p:nvSpPr>
        <p:spPr>
          <a:xfrm>
            <a:off x="6218571" y="3438901"/>
            <a:ext cx="4164002" cy="3567130"/>
          </a:xfrm>
          <a:prstGeom prst="rect">
            <a:avLst/>
          </a:prstGeom>
        </p:spPr>
        <p:txBody>
          <a:bodyPr lIns="0" tIns="0" rIns="0" bIns="0" rtlCol="0" anchor="t">
            <a:spAutoFit/>
          </a:bodyPr>
          <a:lstStyle/>
          <a:p>
            <a:pPr algn="just">
              <a:lnSpc>
                <a:spcPts val="2799"/>
              </a:lnSpc>
            </a:pPr>
            <a:r>
              <a:rPr lang="en-US" sz="1999" dirty="0">
                <a:solidFill>
                  <a:srgbClr val="272524"/>
                </a:solidFill>
                <a:latin typeface="Open Sans Bold"/>
              </a:rPr>
              <a:t>Targeted Advertising:</a:t>
            </a:r>
            <a:r>
              <a:rPr lang="en-US" sz="1999" dirty="0">
                <a:solidFill>
                  <a:srgbClr val="272524"/>
                </a:solidFill>
                <a:latin typeface="Open Sans"/>
              </a:rPr>
              <a:t> Utilize offline and online campaigns to reach Turkish expatriates and European consumers interested in diverse cuisines. </a:t>
            </a:r>
            <a:r>
              <a:rPr lang="en-US" sz="1999">
                <a:solidFill>
                  <a:srgbClr val="272524"/>
                </a:solidFill>
                <a:latin typeface="Open Sans"/>
              </a:rPr>
              <a:t>Collaborate with influencers, utilize social media advertising and engage local print media to effectively target our audience.</a:t>
            </a:r>
          </a:p>
          <a:p>
            <a:pPr algn="just">
              <a:lnSpc>
                <a:spcPts val="2799"/>
              </a:lnSpc>
              <a:spcBef>
                <a:spcPct val="0"/>
              </a:spcBef>
            </a:pPr>
            <a:endParaRPr lang="en-US" sz="1999" dirty="0">
              <a:solidFill>
                <a:srgbClr val="272524"/>
              </a:solidFill>
              <a:latin typeface="Open Sans"/>
            </a:endParaRPr>
          </a:p>
        </p:txBody>
      </p:sp>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3316" y="6950451"/>
            <a:ext cx="520973" cy="481190"/>
          </a:xfrm>
          <a:prstGeom prst="rect">
            <a:avLst/>
          </a:prstGeom>
        </p:spPr>
      </p:pic>
      <p:sp>
        <p:nvSpPr>
          <p:cNvPr id="19" name="TextBox 19"/>
          <p:cNvSpPr txBox="1"/>
          <p:nvPr/>
        </p:nvSpPr>
        <p:spPr>
          <a:xfrm>
            <a:off x="1203374" y="6879356"/>
            <a:ext cx="4057048" cy="3208058"/>
          </a:xfrm>
          <a:prstGeom prst="rect">
            <a:avLst/>
          </a:prstGeom>
        </p:spPr>
        <p:txBody>
          <a:bodyPr lIns="0" tIns="0" rIns="0" bIns="0" rtlCol="0" anchor="t">
            <a:spAutoFit/>
          </a:bodyPr>
          <a:lstStyle/>
          <a:p>
            <a:pPr algn="just">
              <a:lnSpc>
                <a:spcPts val="2799"/>
              </a:lnSpc>
            </a:pPr>
            <a:r>
              <a:rPr lang="en-US" sz="1999" dirty="0">
                <a:solidFill>
                  <a:srgbClr val="272524"/>
                </a:solidFill>
                <a:latin typeface="Open Sans Bold"/>
              </a:rPr>
              <a:t>Social Media Engagemen</a:t>
            </a:r>
            <a:r>
              <a:rPr lang="en-US" sz="1999" dirty="0">
                <a:solidFill>
                  <a:srgbClr val="272524"/>
                </a:solidFill>
                <a:latin typeface="Open Sans"/>
              </a:rPr>
              <a:t>t: Actively engage with customers on social media, share behind-the-scenes content and promote user-generated content. Focus on platforms like Instagram to reach a wider audience and foster a strong online community.</a:t>
            </a:r>
          </a:p>
          <a:p>
            <a:pPr algn="just">
              <a:lnSpc>
                <a:spcPts val="2799"/>
              </a:lnSpc>
              <a:spcBef>
                <a:spcPct val="0"/>
              </a:spcBef>
            </a:pPr>
            <a:endParaRPr lang="en-US" sz="1999" dirty="0">
              <a:solidFill>
                <a:srgbClr val="272524"/>
              </a:solidFill>
              <a:latin typeface="Open Sans"/>
            </a:endParaRP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69476" y="7136801"/>
            <a:ext cx="520973" cy="481190"/>
          </a:xfrm>
          <a:prstGeom prst="rect">
            <a:avLst/>
          </a:prstGeom>
        </p:spPr>
      </p:pic>
      <p:sp>
        <p:nvSpPr>
          <p:cNvPr id="21" name="TextBox 21"/>
          <p:cNvSpPr txBox="1"/>
          <p:nvPr/>
        </p:nvSpPr>
        <p:spPr>
          <a:xfrm>
            <a:off x="6199502" y="6912351"/>
            <a:ext cx="4055584" cy="3567130"/>
          </a:xfrm>
          <a:prstGeom prst="rect">
            <a:avLst/>
          </a:prstGeom>
        </p:spPr>
        <p:txBody>
          <a:bodyPr lIns="0" tIns="0" rIns="0" bIns="0" rtlCol="0" anchor="t">
            <a:spAutoFit/>
          </a:bodyPr>
          <a:lstStyle/>
          <a:p>
            <a:pPr algn="just">
              <a:lnSpc>
                <a:spcPts val="2799"/>
              </a:lnSpc>
            </a:pPr>
            <a:r>
              <a:rPr lang="en-US" sz="1999">
                <a:solidFill>
                  <a:srgbClr val="272524"/>
                </a:solidFill>
                <a:latin typeface="Open Sans Bold"/>
              </a:rPr>
              <a:t>Partnerships and Collaborations:</a:t>
            </a:r>
            <a:r>
              <a:rPr lang="en-US" sz="1999">
                <a:solidFill>
                  <a:srgbClr val="272524"/>
                </a:solidFill>
                <a:latin typeface="Open Sans"/>
              </a:rPr>
              <a:t> Establish strategic partnerships with local businesses, tourism agencies and event organizers to increase visibility. </a:t>
            </a:r>
            <a:r>
              <a:rPr lang="en-US" sz="1999" dirty="0">
                <a:solidFill>
                  <a:srgbClr val="272524"/>
                </a:solidFill>
                <a:latin typeface="Open Sans"/>
              </a:rPr>
              <a:t>Collaborate on promotions and leverage referrals to attract both locals and tourists to our restaurants.</a:t>
            </a:r>
          </a:p>
          <a:p>
            <a:pPr algn="just">
              <a:lnSpc>
                <a:spcPts val="2799"/>
              </a:lnSpc>
              <a:spcBef>
                <a:spcPct val="0"/>
              </a:spcBef>
            </a:pPr>
            <a:endParaRPr lang="en-US" sz="1999" dirty="0">
              <a:solidFill>
                <a:srgbClr val="272524"/>
              </a:solidFill>
              <a:latin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577602" y="-499489"/>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846355" y="868578"/>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PRODUCT</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2051535" y="3932938"/>
            <a:ext cx="7092465" cy="2534390"/>
            <a:chOff x="0" y="0"/>
            <a:chExt cx="22141968" cy="7912112"/>
          </a:xfrm>
        </p:grpSpPr>
        <p:sp>
          <p:nvSpPr>
            <p:cNvPr id="8" name="Freeform 8"/>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DFEB33">
                <a:alpha val="49804"/>
              </a:srgbClr>
            </a:solidFill>
          </p:spPr>
        </p:sp>
      </p:grpSp>
      <p:grpSp>
        <p:nvGrpSpPr>
          <p:cNvPr id="9" name="Group 9"/>
          <p:cNvGrpSpPr/>
          <p:nvPr/>
        </p:nvGrpSpPr>
        <p:grpSpPr>
          <a:xfrm>
            <a:off x="9144000" y="3932938"/>
            <a:ext cx="7092465" cy="2534390"/>
            <a:chOff x="0" y="0"/>
            <a:chExt cx="22141968" cy="7912112"/>
          </a:xfrm>
        </p:grpSpPr>
        <p:sp>
          <p:nvSpPr>
            <p:cNvPr id="10" name="Freeform 10"/>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202B3D"/>
            </a:solidFill>
          </p:spPr>
        </p:sp>
      </p:grpSp>
      <p:grpSp>
        <p:nvGrpSpPr>
          <p:cNvPr id="11" name="Group 11"/>
          <p:cNvGrpSpPr/>
          <p:nvPr/>
        </p:nvGrpSpPr>
        <p:grpSpPr>
          <a:xfrm rot="-10800000">
            <a:off x="9144000" y="6467328"/>
            <a:ext cx="7092465" cy="2534390"/>
            <a:chOff x="0" y="0"/>
            <a:chExt cx="22141968" cy="7912112"/>
          </a:xfrm>
        </p:grpSpPr>
        <p:sp>
          <p:nvSpPr>
            <p:cNvPr id="12" name="Freeform 12"/>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DFEB33">
                <a:alpha val="49804"/>
              </a:srgbClr>
            </a:solidFill>
          </p:spPr>
        </p:sp>
      </p:grpSp>
      <p:grpSp>
        <p:nvGrpSpPr>
          <p:cNvPr id="13" name="Group 13"/>
          <p:cNvGrpSpPr/>
          <p:nvPr/>
        </p:nvGrpSpPr>
        <p:grpSpPr>
          <a:xfrm rot="-10800000">
            <a:off x="2051535" y="6467328"/>
            <a:ext cx="7092465" cy="2534390"/>
            <a:chOff x="0" y="0"/>
            <a:chExt cx="22141968" cy="7912112"/>
          </a:xfrm>
        </p:grpSpPr>
        <p:sp>
          <p:nvSpPr>
            <p:cNvPr id="14" name="Freeform 14"/>
            <p:cNvSpPr/>
            <p:nvPr/>
          </p:nvSpPr>
          <p:spPr>
            <a:xfrm>
              <a:off x="0" y="0"/>
              <a:ext cx="22141968" cy="7912112"/>
            </a:xfrm>
            <a:custGeom>
              <a:avLst/>
              <a:gdLst/>
              <a:ahLst/>
              <a:cxnLst/>
              <a:rect l="l" t="t" r="r" b="b"/>
              <a:pathLst>
                <a:path w="22141968" h="7912112">
                  <a:moveTo>
                    <a:pt x="0" y="0"/>
                  </a:moveTo>
                  <a:lnTo>
                    <a:pt x="22141968" y="0"/>
                  </a:lnTo>
                  <a:lnTo>
                    <a:pt x="22141968" y="7912112"/>
                  </a:lnTo>
                  <a:lnTo>
                    <a:pt x="0" y="7912112"/>
                  </a:lnTo>
                  <a:close/>
                </a:path>
              </a:pathLst>
            </a:custGeom>
            <a:solidFill>
              <a:srgbClr val="202B3D"/>
            </a:solidFill>
          </p:spPr>
        </p:sp>
      </p:grpSp>
      <p:sp>
        <p:nvSpPr>
          <p:cNvPr id="15" name="TextBox 15"/>
          <p:cNvSpPr txBox="1"/>
          <p:nvPr/>
        </p:nvSpPr>
        <p:spPr>
          <a:xfrm>
            <a:off x="2863735" y="5006046"/>
            <a:ext cx="5468065" cy="1044575"/>
          </a:xfrm>
          <a:prstGeom prst="rect">
            <a:avLst/>
          </a:prstGeom>
        </p:spPr>
        <p:txBody>
          <a:bodyPr lIns="0" tIns="0" rIns="0" bIns="0" rtlCol="0" anchor="t">
            <a:spAutoFit/>
          </a:bodyPr>
          <a:lstStyle/>
          <a:p>
            <a:pPr algn="just">
              <a:lnSpc>
                <a:spcPts val="2799"/>
              </a:lnSpc>
            </a:pPr>
            <a:r>
              <a:rPr lang="en-US" sz="1999">
                <a:solidFill>
                  <a:srgbClr val="1A465B"/>
                </a:solidFill>
                <a:latin typeface="Open Sans"/>
              </a:rPr>
              <a:t> Indulge in the essence of Turkish cuisine with aromatic spices and cooking techniques.</a:t>
            </a:r>
          </a:p>
          <a:p>
            <a:pPr algn="just">
              <a:lnSpc>
                <a:spcPts val="2799"/>
              </a:lnSpc>
              <a:spcBef>
                <a:spcPct val="0"/>
              </a:spcBef>
            </a:pPr>
            <a:endParaRPr lang="en-US" sz="1999">
              <a:solidFill>
                <a:srgbClr val="1A465B"/>
              </a:solidFill>
              <a:latin typeface="Open Sans"/>
            </a:endParaRPr>
          </a:p>
        </p:txBody>
      </p:sp>
      <p:sp>
        <p:nvSpPr>
          <p:cNvPr id="16" name="TextBox 16"/>
          <p:cNvSpPr txBox="1"/>
          <p:nvPr/>
        </p:nvSpPr>
        <p:spPr>
          <a:xfrm>
            <a:off x="2863735" y="4529985"/>
            <a:ext cx="4833054" cy="396241"/>
          </a:xfrm>
          <a:prstGeom prst="rect">
            <a:avLst/>
          </a:prstGeom>
        </p:spPr>
        <p:txBody>
          <a:bodyPr lIns="0" tIns="0" rIns="0" bIns="0" rtlCol="0" anchor="t">
            <a:spAutoFit/>
          </a:bodyPr>
          <a:lstStyle/>
          <a:p>
            <a:pPr>
              <a:lnSpc>
                <a:spcPts val="3359"/>
              </a:lnSpc>
              <a:spcBef>
                <a:spcPct val="0"/>
              </a:spcBef>
            </a:pPr>
            <a:r>
              <a:rPr lang="en-US" sz="2399">
                <a:solidFill>
                  <a:srgbClr val="1A465B"/>
                </a:solidFill>
                <a:latin typeface="Open Sans Bold"/>
              </a:rPr>
              <a:t>Authentic Turkish Flavors:</a:t>
            </a:r>
          </a:p>
        </p:txBody>
      </p:sp>
      <p:sp>
        <p:nvSpPr>
          <p:cNvPr id="17" name="TextBox 17"/>
          <p:cNvSpPr txBox="1"/>
          <p:nvPr/>
        </p:nvSpPr>
        <p:spPr>
          <a:xfrm>
            <a:off x="2863735" y="7540436"/>
            <a:ext cx="5468065" cy="1044575"/>
          </a:xfrm>
          <a:prstGeom prst="rect">
            <a:avLst/>
          </a:prstGeom>
        </p:spPr>
        <p:txBody>
          <a:bodyPr lIns="0" tIns="0" rIns="0" bIns="0" rtlCol="0" anchor="t">
            <a:spAutoFit/>
          </a:bodyPr>
          <a:lstStyle/>
          <a:p>
            <a:pPr algn="just">
              <a:lnSpc>
                <a:spcPts val="2799"/>
              </a:lnSpc>
            </a:pPr>
            <a:r>
              <a:rPr lang="en-US" sz="1999">
                <a:solidFill>
                  <a:srgbClr val="FFFFFF"/>
                </a:solidFill>
                <a:latin typeface="Open Sans"/>
              </a:rPr>
              <a:t> Enjoy dishes made with high-quality ingredients and a commitment to freshness.</a:t>
            </a:r>
          </a:p>
          <a:p>
            <a:pPr algn="just">
              <a:lnSpc>
                <a:spcPts val="2799"/>
              </a:lnSpc>
              <a:spcBef>
                <a:spcPct val="0"/>
              </a:spcBef>
            </a:pPr>
            <a:endParaRPr lang="en-US" sz="1999">
              <a:solidFill>
                <a:srgbClr val="FFFFFF"/>
              </a:solidFill>
              <a:latin typeface="Open Sans"/>
            </a:endParaRPr>
          </a:p>
        </p:txBody>
      </p:sp>
      <p:sp>
        <p:nvSpPr>
          <p:cNvPr id="18" name="TextBox 18"/>
          <p:cNvSpPr txBox="1"/>
          <p:nvPr/>
        </p:nvSpPr>
        <p:spPr>
          <a:xfrm>
            <a:off x="2863735" y="7064375"/>
            <a:ext cx="4833054" cy="396241"/>
          </a:xfrm>
          <a:prstGeom prst="rect">
            <a:avLst/>
          </a:prstGeom>
        </p:spPr>
        <p:txBody>
          <a:bodyPr lIns="0" tIns="0" rIns="0" bIns="0" rtlCol="0" anchor="t">
            <a:spAutoFit/>
          </a:bodyPr>
          <a:lstStyle/>
          <a:p>
            <a:pPr>
              <a:lnSpc>
                <a:spcPts val="3359"/>
              </a:lnSpc>
              <a:spcBef>
                <a:spcPct val="0"/>
              </a:spcBef>
            </a:pPr>
            <a:r>
              <a:rPr lang="en-US" sz="2399">
                <a:solidFill>
                  <a:srgbClr val="FFFFFF"/>
                </a:solidFill>
                <a:latin typeface="Open Sans Bold"/>
              </a:rPr>
              <a:t>Quality and Freshness:</a:t>
            </a:r>
          </a:p>
        </p:txBody>
      </p:sp>
      <p:sp>
        <p:nvSpPr>
          <p:cNvPr id="19" name="TextBox 19"/>
          <p:cNvSpPr txBox="1"/>
          <p:nvPr/>
        </p:nvSpPr>
        <p:spPr>
          <a:xfrm>
            <a:off x="9956200" y="5006046"/>
            <a:ext cx="5468065" cy="1044575"/>
          </a:xfrm>
          <a:prstGeom prst="rect">
            <a:avLst/>
          </a:prstGeom>
        </p:spPr>
        <p:txBody>
          <a:bodyPr lIns="0" tIns="0" rIns="0" bIns="0" rtlCol="0" anchor="t">
            <a:spAutoFit/>
          </a:bodyPr>
          <a:lstStyle/>
          <a:p>
            <a:pPr algn="just">
              <a:lnSpc>
                <a:spcPts val="2799"/>
              </a:lnSpc>
            </a:pPr>
            <a:r>
              <a:rPr lang="en-US" sz="1999">
                <a:solidFill>
                  <a:srgbClr val="FFFFFF"/>
                </a:solidFill>
                <a:latin typeface="Open Sans"/>
              </a:rPr>
              <a:t> Explore Turkey's rich culinary heritage with a diverse menu beyond doner kebab.</a:t>
            </a:r>
          </a:p>
          <a:p>
            <a:pPr algn="just">
              <a:lnSpc>
                <a:spcPts val="2799"/>
              </a:lnSpc>
              <a:spcBef>
                <a:spcPct val="0"/>
              </a:spcBef>
            </a:pPr>
            <a:endParaRPr lang="en-US" sz="1999">
              <a:solidFill>
                <a:srgbClr val="FFFFFF"/>
              </a:solidFill>
              <a:latin typeface="Open Sans"/>
            </a:endParaRPr>
          </a:p>
        </p:txBody>
      </p:sp>
      <p:sp>
        <p:nvSpPr>
          <p:cNvPr id="20" name="TextBox 20"/>
          <p:cNvSpPr txBox="1"/>
          <p:nvPr/>
        </p:nvSpPr>
        <p:spPr>
          <a:xfrm>
            <a:off x="9956200" y="4529985"/>
            <a:ext cx="4833054" cy="396241"/>
          </a:xfrm>
          <a:prstGeom prst="rect">
            <a:avLst/>
          </a:prstGeom>
        </p:spPr>
        <p:txBody>
          <a:bodyPr lIns="0" tIns="0" rIns="0" bIns="0" rtlCol="0" anchor="t">
            <a:spAutoFit/>
          </a:bodyPr>
          <a:lstStyle/>
          <a:p>
            <a:pPr>
              <a:lnSpc>
                <a:spcPts val="3359"/>
              </a:lnSpc>
              <a:spcBef>
                <a:spcPct val="0"/>
              </a:spcBef>
            </a:pPr>
            <a:r>
              <a:rPr lang="en-US" sz="2399">
                <a:solidFill>
                  <a:srgbClr val="FFFFFF"/>
                </a:solidFill>
                <a:latin typeface="Open Sans Bold"/>
              </a:rPr>
              <a:t>Culinary Discovery:</a:t>
            </a:r>
          </a:p>
        </p:txBody>
      </p:sp>
      <p:sp>
        <p:nvSpPr>
          <p:cNvPr id="21" name="TextBox 21"/>
          <p:cNvSpPr txBox="1"/>
          <p:nvPr/>
        </p:nvSpPr>
        <p:spPr>
          <a:xfrm>
            <a:off x="9956200" y="7540436"/>
            <a:ext cx="5468065" cy="1397000"/>
          </a:xfrm>
          <a:prstGeom prst="rect">
            <a:avLst/>
          </a:prstGeom>
        </p:spPr>
        <p:txBody>
          <a:bodyPr lIns="0" tIns="0" rIns="0" bIns="0" rtlCol="0" anchor="t">
            <a:spAutoFit/>
          </a:bodyPr>
          <a:lstStyle/>
          <a:p>
            <a:pPr algn="just">
              <a:lnSpc>
                <a:spcPts val="2799"/>
              </a:lnSpc>
            </a:pPr>
            <a:r>
              <a:rPr lang="en-US" sz="1999">
                <a:solidFill>
                  <a:srgbClr val="1A465B"/>
                </a:solidFill>
                <a:latin typeface="Open Sans"/>
              </a:rPr>
              <a:t> Immerse yourself in Turkish culture through our captivating ambiance and warm hospitality.</a:t>
            </a:r>
          </a:p>
          <a:p>
            <a:pPr algn="just">
              <a:lnSpc>
                <a:spcPts val="2799"/>
              </a:lnSpc>
              <a:spcBef>
                <a:spcPct val="0"/>
              </a:spcBef>
            </a:pPr>
            <a:endParaRPr lang="en-US" sz="1999">
              <a:solidFill>
                <a:srgbClr val="1A465B"/>
              </a:solidFill>
              <a:latin typeface="Open Sans"/>
            </a:endParaRPr>
          </a:p>
        </p:txBody>
      </p:sp>
      <p:sp>
        <p:nvSpPr>
          <p:cNvPr id="22" name="TextBox 22"/>
          <p:cNvSpPr txBox="1"/>
          <p:nvPr/>
        </p:nvSpPr>
        <p:spPr>
          <a:xfrm>
            <a:off x="9956200" y="7064375"/>
            <a:ext cx="5131232" cy="396241"/>
          </a:xfrm>
          <a:prstGeom prst="rect">
            <a:avLst/>
          </a:prstGeom>
        </p:spPr>
        <p:txBody>
          <a:bodyPr lIns="0" tIns="0" rIns="0" bIns="0" rtlCol="0" anchor="t">
            <a:spAutoFit/>
          </a:bodyPr>
          <a:lstStyle/>
          <a:p>
            <a:pPr>
              <a:lnSpc>
                <a:spcPts val="3359"/>
              </a:lnSpc>
              <a:spcBef>
                <a:spcPct val="0"/>
              </a:spcBef>
            </a:pPr>
            <a:r>
              <a:rPr lang="en-US" sz="2399">
                <a:solidFill>
                  <a:srgbClr val="1A465B"/>
                </a:solidFill>
                <a:latin typeface="Open Sans Bold"/>
              </a:rPr>
              <a:t>Impressive Dining Environment:</a:t>
            </a:r>
          </a:p>
        </p:txBody>
      </p:sp>
      <p:sp>
        <p:nvSpPr>
          <p:cNvPr id="23" name="TextBox 23"/>
          <p:cNvSpPr txBox="1"/>
          <p:nvPr/>
        </p:nvSpPr>
        <p:spPr>
          <a:xfrm>
            <a:off x="5000897" y="830478"/>
            <a:ext cx="8886002" cy="2827917"/>
          </a:xfrm>
          <a:prstGeom prst="rect">
            <a:avLst/>
          </a:prstGeom>
        </p:spPr>
        <p:txBody>
          <a:bodyPr lIns="0" tIns="0" rIns="0" bIns="0" rtlCol="0" anchor="t">
            <a:spAutoFit/>
          </a:bodyPr>
          <a:lstStyle/>
          <a:p>
            <a:pPr algn="ctr">
              <a:lnSpc>
                <a:spcPts val="5997"/>
              </a:lnSpc>
            </a:pPr>
            <a:r>
              <a:rPr lang="en-US" sz="4283">
                <a:solidFill>
                  <a:srgbClr val="202B3D"/>
                </a:solidFill>
                <a:latin typeface="Raleway Bold"/>
              </a:rPr>
              <a:t>WHAT WE OFFER?</a:t>
            </a:r>
          </a:p>
          <a:p>
            <a:pPr algn="ctr">
              <a:lnSpc>
                <a:spcPts val="5536"/>
              </a:lnSpc>
              <a:spcBef>
                <a:spcPct val="0"/>
              </a:spcBef>
            </a:pPr>
            <a:r>
              <a:rPr lang="en-US" sz="3954">
                <a:solidFill>
                  <a:srgbClr val="202B3D"/>
                </a:solidFill>
                <a:latin typeface="Raleway"/>
              </a:rPr>
              <a:t>WE AIM TO DO MORE THAN JUST SATISFY YOUR HUNGER. WE OFFER THE FOLLOWINGS: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1961"/>
              </a:srgbClr>
            </a:solidFill>
          </p:spPr>
        </p:sp>
      </p:grpSp>
      <p:sp>
        <p:nvSpPr>
          <p:cNvPr id="4" name="TextBox 4"/>
          <p:cNvSpPr txBox="1"/>
          <p:nvPr/>
        </p:nvSpPr>
        <p:spPr>
          <a:xfrm>
            <a:off x="1710277" y="871063"/>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PRODUCT</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760398" y="3579402"/>
            <a:ext cx="3346841" cy="3280346"/>
            <a:chOff x="0" y="0"/>
            <a:chExt cx="4462455" cy="4373794"/>
          </a:xfrm>
        </p:grpSpPr>
        <p:pic>
          <p:nvPicPr>
            <p:cNvPr id="8" name="Picture 8"/>
            <p:cNvPicPr>
              <a:picLocks noChangeAspect="1"/>
            </p:cNvPicPr>
            <p:nvPr/>
          </p:nvPicPr>
          <p:blipFill>
            <a:blip r:embed="rId2"/>
            <a:srcRect l="15960" r="15960"/>
            <a:stretch>
              <a:fillRect/>
            </a:stretch>
          </p:blipFill>
          <p:spPr>
            <a:xfrm>
              <a:off x="0" y="0"/>
              <a:ext cx="4462455" cy="4373794"/>
            </a:xfrm>
            <a:prstGeom prst="rect">
              <a:avLst/>
            </a:prstGeom>
          </p:spPr>
        </p:pic>
      </p:grpSp>
      <p:grpSp>
        <p:nvGrpSpPr>
          <p:cNvPr id="9" name="Group 9"/>
          <p:cNvGrpSpPr/>
          <p:nvPr/>
        </p:nvGrpSpPr>
        <p:grpSpPr>
          <a:xfrm>
            <a:off x="5811085" y="3579402"/>
            <a:ext cx="3346841" cy="3280346"/>
            <a:chOff x="0" y="0"/>
            <a:chExt cx="4462455" cy="4373794"/>
          </a:xfrm>
        </p:grpSpPr>
        <p:pic>
          <p:nvPicPr>
            <p:cNvPr id="10" name="Picture 10"/>
            <p:cNvPicPr>
              <a:picLocks noChangeAspect="1"/>
            </p:cNvPicPr>
            <p:nvPr/>
          </p:nvPicPr>
          <p:blipFill>
            <a:blip r:embed="rId3"/>
            <a:srcRect l="15973" r="15973"/>
            <a:stretch>
              <a:fillRect/>
            </a:stretch>
          </p:blipFill>
          <p:spPr>
            <a:xfrm>
              <a:off x="0" y="0"/>
              <a:ext cx="4462455" cy="4373794"/>
            </a:xfrm>
            <a:prstGeom prst="rect">
              <a:avLst/>
            </a:prstGeom>
          </p:spPr>
        </p:pic>
      </p:grpSp>
      <p:grpSp>
        <p:nvGrpSpPr>
          <p:cNvPr id="11" name="Group 11"/>
          <p:cNvGrpSpPr/>
          <p:nvPr/>
        </p:nvGrpSpPr>
        <p:grpSpPr>
          <a:xfrm>
            <a:off x="9861772" y="3579402"/>
            <a:ext cx="3346841" cy="3280346"/>
            <a:chOff x="0" y="0"/>
            <a:chExt cx="4462455" cy="4373794"/>
          </a:xfrm>
        </p:grpSpPr>
        <p:pic>
          <p:nvPicPr>
            <p:cNvPr id="12" name="Picture 12"/>
            <p:cNvPicPr>
              <a:picLocks noChangeAspect="1"/>
            </p:cNvPicPr>
            <p:nvPr/>
          </p:nvPicPr>
          <p:blipFill>
            <a:blip r:embed="rId4"/>
            <a:srcRect l="21155" r="21155"/>
            <a:stretch>
              <a:fillRect/>
            </a:stretch>
          </p:blipFill>
          <p:spPr>
            <a:xfrm>
              <a:off x="0" y="0"/>
              <a:ext cx="4462455" cy="4373794"/>
            </a:xfrm>
            <a:prstGeom prst="rect">
              <a:avLst/>
            </a:prstGeom>
          </p:spPr>
        </p:pic>
      </p:grpSp>
      <p:grpSp>
        <p:nvGrpSpPr>
          <p:cNvPr id="13" name="Group 13"/>
          <p:cNvGrpSpPr/>
          <p:nvPr/>
        </p:nvGrpSpPr>
        <p:grpSpPr>
          <a:xfrm>
            <a:off x="13912459" y="3579402"/>
            <a:ext cx="3346841" cy="3280346"/>
            <a:chOff x="0" y="0"/>
            <a:chExt cx="4462455" cy="4373794"/>
          </a:xfrm>
        </p:grpSpPr>
        <p:pic>
          <p:nvPicPr>
            <p:cNvPr id="14" name="Picture 14"/>
            <p:cNvPicPr>
              <a:picLocks noChangeAspect="1"/>
            </p:cNvPicPr>
            <p:nvPr/>
          </p:nvPicPr>
          <p:blipFill>
            <a:blip r:embed="rId5"/>
            <a:srcRect t="17303" b="17303"/>
            <a:stretch>
              <a:fillRect/>
            </a:stretch>
          </p:blipFill>
          <p:spPr>
            <a:xfrm>
              <a:off x="0" y="0"/>
              <a:ext cx="4462455" cy="4373794"/>
            </a:xfrm>
            <a:prstGeom prst="rect">
              <a:avLst/>
            </a:prstGeom>
          </p:spPr>
        </p:pic>
      </p:grpSp>
      <p:sp>
        <p:nvSpPr>
          <p:cNvPr id="15" name="TextBox 15"/>
          <p:cNvSpPr txBox="1"/>
          <p:nvPr/>
        </p:nvSpPr>
        <p:spPr>
          <a:xfrm>
            <a:off x="1760398" y="7442069"/>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Bold"/>
              </a:rPr>
              <a:t>MAIN DISHES</a:t>
            </a:r>
          </a:p>
        </p:txBody>
      </p:sp>
      <p:sp>
        <p:nvSpPr>
          <p:cNvPr id="16" name="TextBox 16"/>
          <p:cNvSpPr txBox="1"/>
          <p:nvPr/>
        </p:nvSpPr>
        <p:spPr>
          <a:xfrm>
            <a:off x="1760398" y="7992902"/>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a:rPr>
              <a:t>200-300 CZK</a:t>
            </a:r>
          </a:p>
        </p:txBody>
      </p:sp>
      <p:sp>
        <p:nvSpPr>
          <p:cNvPr id="17" name="TextBox 17"/>
          <p:cNvSpPr txBox="1"/>
          <p:nvPr/>
        </p:nvSpPr>
        <p:spPr>
          <a:xfrm>
            <a:off x="5811085" y="7442069"/>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Bold"/>
              </a:rPr>
              <a:t>MEZES</a:t>
            </a:r>
          </a:p>
        </p:txBody>
      </p:sp>
      <p:sp>
        <p:nvSpPr>
          <p:cNvPr id="18" name="TextBox 18"/>
          <p:cNvSpPr txBox="1"/>
          <p:nvPr/>
        </p:nvSpPr>
        <p:spPr>
          <a:xfrm>
            <a:off x="5811085" y="7992902"/>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a:rPr>
              <a:t>50-60 CZK</a:t>
            </a:r>
          </a:p>
        </p:txBody>
      </p:sp>
      <p:sp>
        <p:nvSpPr>
          <p:cNvPr id="19" name="TextBox 19"/>
          <p:cNvSpPr txBox="1"/>
          <p:nvPr/>
        </p:nvSpPr>
        <p:spPr>
          <a:xfrm>
            <a:off x="9861772" y="7442069"/>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Bold"/>
              </a:rPr>
              <a:t>VEGETARIAN</a:t>
            </a:r>
          </a:p>
        </p:txBody>
      </p:sp>
      <p:sp>
        <p:nvSpPr>
          <p:cNvPr id="20" name="TextBox 20"/>
          <p:cNvSpPr txBox="1"/>
          <p:nvPr/>
        </p:nvSpPr>
        <p:spPr>
          <a:xfrm>
            <a:off x="9861772" y="7992902"/>
            <a:ext cx="3346841" cy="433036"/>
          </a:xfrm>
          <a:prstGeom prst="rect">
            <a:avLst/>
          </a:prstGeom>
        </p:spPr>
        <p:txBody>
          <a:bodyPr lIns="0" tIns="0" rIns="0" bIns="0" rtlCol="0" anchor="t">
            <a:spAutoFit/>
          </a:bodyPr>
          <a:lstStyle/>
          <a:p>
            <a:pPr algn="ctr">
              <a:lnSpc>
                <a:spcPts val="3526"/>
              </a:lnSpc>
              <a:spcBef>
                <a:spcPct val="0"/>
              </a:spcBef>
            </a:pPr>
            <a:r>
              <a:rPr lang="en-US" sz="2518" dirty="0">
                <a:solidFill>
                  <a:srgbClr val="202B3D"/>
                </a:solidFill>
                <a:latin typeface="Open Sans Light"/>
              </a:rPr>
              <a:t>80-150</a:t>
            </a:r>
            <a:r>
              <a:rPr lang="tr-TR" sz="2518" dirty="0">
                <a:solidFill>
                  <a:srgbClr val="202B3D"/>
                </a:solidFill>
                <a:latin typeface="Open Sans Light"/>
              </a:rPr>
              <a:t> CZK</a:t>
            </a:r>
            <a:endParaRPr lang="en-US" sz="2518" dirty="0">
              <a:solidFill>
                <a:srgbClr val="202B3D"/>
              </a:solidFill>
              <a:latin typeface="Open Sans Light"/>
            </a:endParaRPr>
          </a:p>
        </p:txBody>
      </p:sp>
      <p:sp>
        <p:nvSpPr>
          <p:cNvPr id="21" name="TextBox 21"/>
          <p:cNvSpPr txBox="1"/>
          <p:nvPr/>
        </p:nvSpPr>
        <p:spPr>
          <a:xfrm>
            <a:off x="13912459" y="7442069"/>
            <a:ext cx="3346841" cy="433036"/>
          </a:xfrm>
          <a:prstGeom prst="rect">
            <a:avLst/>
          </a:prstGeom>
        </p:spPr>
        <p:txBody>
          <a:bodyPr lIns="0" tIns="0" rIns="0" bIns="0" rtlCol="0" anchor="t">
            <a:spAutoFit/>
          </a:bodyPr>
          <a:lstStyle/>
          <a:p>
            <a:pPr algn="ctr">
              <a:lnSpc>
                <a:spcPts val="3526"/>
              </a:lnSpc>
              <a:spcBef>
                <a:spcPct val="0"/>
              </a:spcBef>
            </a:pPr>
            <a:r>
              <a:rPr lang="en-US" sz="2518">
                <a:solidFill>
                  <a:srgbClr val="202B3D"/>
                </a:solidFill>
                <a:latin typeface="Open Sans Light Bold"/>
              </a:rPr>
              <a:t>DESSERTS</a:t>
            </a:r>
          </a:p>
        </p:txBody>
      </p:sp>
      <p:sp>
        <p:nvSpPr>
          <p:cNvPr id="22" name="TextBox 22"/>
          <p:cNvSpPr txBox="1"/>
          <p:nvPr/>
        </p:nvSpPr>
        <p:spPr>
          <a:xfrm>
            <a:off x="13912459" y="7992902"/>
            <a:ext cx="3346841" cy="433036"/>
          </a:xfrm>
          <a:prstGeom prst="rect">
            <a:avLst/>
          </a:prstGeom>
        </p:spPr>
        <p:txBody>
          <a:bodyPr lIns="0" tIns="0" rIns="0" bIns="0" rtlCol="0" anchor="t">
            <a:spAutoFit/>
          </a:bodyPr>
          <a:lstStyle/>
          <a:p>
            <a:pPr algn="ctr">
              <a:lnSpc>
                <a:spcPts val="3526"/>
              </a:lnSpc>
              <a:spcBef>
                <a:spcPct val="0"/>
              </a:spcBef>
            </a:pPr>
            <a:r>
              <a:rPr lang="en-US" sz="2518" dirty="0">
                <a:solidFill>
                  <a:srgbClr val="202B3D"/>
                </a:solidFill>
                <a:latin typeface="Open Sans Light"/>
              </a:rPr>
              <a:t>100-150</a:t>
            </a:r>
            <a:r>
              <a:rPr lang="tr-TR" sz="2518" dirty="0">
                <a:solidFill>
                  <a:srgbClr val="202B3D"/>
                </a:solidFill>
                <a:latin typeface="Open Sans Light"/>
              </a:rPr>
              <a:t> CZK</a:t>
            </a:r>
            <a:endParaRPr lang="en-US" sz="2518" dirty="0">
              <a:solidFill>
                <a:srgbClr val="202B3D"/>
              </a:solidFill>
              <a:latin typeface="Open Sans Light"/>
            </a:endParaRPr>
          </a:p>
        </p:txBody>
      </p:sp>
      <p:sp>
        <p:nvSpPr>
          <p:cNvPr id="23" name="TextBox 23"/>
          <p:cNvSpPr txBox="1"/>
          <p:nvPr/>
        </p:nvSpPr>
        <p:spPr>
          <a:xfrm>
            <a:off x="4687119" y="1212320"/>
            <a:ext cx="8941614" cy="896620"/>
          </a:xfrm>
          <a:prstGeom prst="rect">
            <a:avLst/>
          </a:prstGeom>
        </p:spPr>
        <p:txBody>
          <a:bodyPr lIns="0" tIns="0" rIns="0" bIns="0" rtlCol="0" anchor="t">
            <a:spAutoFit/>
          </a:bodyPr>
          <a:lstStyle/>
          <a:p>
            <a:pPr algn="ctr">
              <a:lnSpc>
                <a:spcPts val="7280"/>
              </a:lnSpc>
              <a:spcBef>
                <a:spcPct val="0"/>
              </a:spcBef>
            </a:pPr>
            <a:r>
              <a:rPr lang="en-US" sz="5200">
                <a:solidFill>
                  <a:srgbClr val="202B3D"/>
                </a:solidFill>
                <a:latin typeface="Raleway Bold"/>
              </a:rPr>
              <a:t>OVERVİEW OF OUR MENU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a:off x="13201650" y="0"/>
            <a:ext cx="5086350" cy="6167312"/>
            <a:chOff x="0" y="0"/>
            <a:chExt cx="1855514" cy="2249852"/>
          </a:xfrm>
        </p:grpSpPr>
        <p:sp>
          <p:nvSpPr>
            <p:cNvPr id="5" name="Freeform 5"/>
            <p:cNvSpPr/>
            <p:nvPr/>
          </p:nvSpPr>
          <p:spPr>
            <a:xfrm>
              <a:off x="0" y="0"/>
              <a:ext cx="1855514" cy="2249852"/>
            </a:xfrm>
            <a:custGeom>
              <a:avLst/>
              <a:gdLst/>
              <a:ahLst/>
              <a:cxnLst/>
              <a:rect l="l" t="t" r="r" b="b"/>
              <a:pathLst>
                <a:path w="1855514" h="2249852">
                  <a:moveTo>
                    <a:pt x="0" y="0"/>
                  </a:moveTo>
                  <a:lnTo>
                    <a:pt x="1855514" y="0"/>
                  </a:lnTo>
                  <a:lnTo>
                    <a:pt x="1855514" y="2249852"/>
                  </a:lnTo>
                  <a:lnTo>
                    <a:pt x="0" y="2249852"/>
                  </a:lnTo>
                  <a:close/>
                </a:path>
              </a:pathLst>
            </a:custGeom>
            <a:solidFill>
              <a:srgbClr val="202B3D"/>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8" name="Group 8"/>
          <p:cNvGrpSpPr/>
          <p:nvPr/>
        </p:nvGrpSpPr>
        <p:grpSpPr>
          <a:xfrm>
            <a:off x="9144000" y="2047623"/>
            <a:ext cx="8115300" cy="8239377"/>
            <a:chOff x="0" y="0"/>
            <a:chExt cx="10820400" cy="10985835"/>
          </a:xfrm>
        </p:grpSpPr>
        <p:pic>
          <p:nvPicPr>
            <p:cNvPr id="9" name="Picture 9"/>
            <p:cNvPicPr>
              <a:picLocks noChangeAspect="1"/>
            </p:cNvPicPr>
            <p:nvPr/>
          </p:nvPicPr>
          <p:blipFill>
            <a:blip r:embed="rId2"/>
            <a:srcRect l="17152" r="17152"/>
            <a:stretch>
              <a:fillRect/>
            </a:stretch>
          </p:blipFill>
          <p:spPr>
            <a:xfrm>
              <a:off x="0" y="0"/>
              <a:ext cx="10820400" cy="10985835"/>
            </a:xfrm>
            <a:prstGeom prst="rect">
              <a:avLst/>
            </a:prstGeom>
          </p:spPr>
        </p:pic>
      </p:grpSp>
      <p:sp>
        <p:nvSpPr>
          <p:cNvPr id="10" name="TextBox 10"/>
          <p:cNvSpPr txBox="1"/>
          <p:nvPr/>
        </p:nvSpPr>
        <p:spPr>
          <a:xfrm>
            <a:off x="1230972" y="688975"/>
            <a:ext cx="3338742"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SALES AND PROMOTION</a:t>
            </a:r>
          </a:p>
        </p:txBody>
      </p:sp>
      <p:sp>
        <p:nvSpPr>
          <p:cNvPr id="11" name="TextBox 11"/>
          <p:cNvSpPr txBox="1"/>
          <p:nvPr/>
        </p:nvSpPr>
        <p:spPr>
          <a:xfrm>
            <a:off x="1230972" y="1942848"/>
            <a:ext cx="7082973" cy="896620"/>
          </a:xfrm>
          <a:prstGeom prst="rect">
            <a:avLst/>
          </a:prstGeom>
        </p:spPr>
        <p:txBody>
          <a:bodyPr lIns="0" tIns="0" rIns="0" bIns="0" rtlCol="0" anchor="t">
            <a:spAutoFit/>
          </a:bodyPr>
          <a:lstStyle/>
          <a:p>
            <a:pPr>
              <a:lnSpc>
                <a:spcPts val="7280"/>
              </a:lnSpc>
              <a:spcBef>
                <a:spcPct val="0"/>
              </a:spcBef>
            </a:pPr>
            <a:r>
              <a:rPr lang="en-US" sz="5200">
                <a:solidFill>
                  <a:srgbClr val="202B3D"/>
                </a:solidFill>
                <a:latin typeface="Raleway Bold"/>
              </a:rPr>
              <a:t>SALES APPROACH</a:t>
            </a:r>
          </a:p>
        </p:txBody>
      </p:sp>
      <p:sp>
        <p:nvSpPr>
          <p:cNvPr id="12" name="TextBox 12"/>
          <p:cNvSpPr txBox="1"/>
          <p:nvPr/>
        </p:nvSpPr>
        <p:spPr>
          <a:xfrm>
            <a:off x="1221616" y="4201198"/>
            <a:ext cx="6696194" cy="3948431"/>
          </a:xfrm>
          <a:prstGeom prst="rect">
            <a:avLst/>
          </a:prstGeom>
        </p:spPr>
        <p:txBody>
          <a:bodyPr lIns="0" tIns="0" rIns="0" bIns="0" rtlCol="0" anchor="t">
            <a:spAutoFit/>
          </a:bodyPr>
          <a:lstStyle/>
          <a:p>
            <a:pPr>
              <a:lnSpc>
                <a:spcPts val="3919"/>
              </a:lnSpc>
              <a:spcBef>
                <a:spcPct val="0"/>
              </a:spcBef>
            </a:pPr>
            <a:r>
              <a:rPr lang="en-US" sz="2799">
                <a:solidFill>
                  <a:srgbClr val="202B3D"/>
                </a:solidFill>
                <a:latin typeface="Open Sans"/>
              </a:rPr>
              <a:t>We prioritize creating an unforgettable dining experience through excellent customer service and emphasizing the unique aspects of Turkish cuisine. Our goal is to make our guests feel valued and ensure they enjoy their visit, ultimately turning them into loyal customers.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a:off x="13201650" y="0"/>
            <a:ext cx="5086350" cy="6167312"/>
            <a:chOff x="0" y="0"/>
            <a:chExt cx="1855514" cy="2249852"/>
          </a:xfrm>
        </p:grpSpPr>
        <p:sp>
          <p:nvSpPr>
            <p:cNvPr id="5" name="Freeform 5"/>
            <p:cNvSpPr/>
            <p:nvPr/>
          </p:nvSpPr>
          <p:spPr>
            <a:xfrm>
              <a:off x="0" y="0"/>
              <a:ext cx="1855514" cy="2249852"/>
            </a:xfrm>
            <a:custGeom>
              <a:avLst/>
              <a:gdLst/>
              <a:ahLst/>
              <a:cxnLst/>
              <a:rect l="l" t="t" r="r" b="b"/>
              <a:pathLst>
                <a:path w="1855514" h="2249852">
                  <a:moveTo>
                    <a:pt x="0" y="0"/>
                  </a:moveTo>
                  <a:lnTo>
                    <a:pt x="1855514" y="0"/>
                  </a:lnTo>
                  <a:lnTo>
                    <a:pt x="1855514" y="2249852"/>
                  </a:lnTo>
                  <a:lnTo>
                    <a:pt x="0" y="2249852"/>
                  </a:lnTo>
                  <a:close/>
                </a:path>
              </a:pathLst>
            </a:custGeom>
            <a:solidFill>
              <a:srgbClr val="202B3D"/>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8" name="Group 8"/>
          <p:cNvGrpSpPr/>
          <p:nvPr/>
        </p:nvGrpSpPr>
        <p:grpSpPr>
          <a:xfrm>
            <a:off x="9144000" y="2047623"/>
            <a:ext cx="8115300" cy="8239377"/>
            <a:chOff x="0" y="0"/>
            <a:chExt cx="10820400" cy="10985835"/>
          </a:xfrm>
        </p:grpSpPr>
        <p:pic>
          <p:nvPicPr>
            <p:cNvPr id="9" name="Picture 9"/>
            <p:cNvPicPr>
              <a:picLocks noChangeAspect="1"/>
            </p:cNvPicPr>
            <p:nvPr/>
          </p:nvPicPr>
          <p:blipFill>
            <a:blip r:embed="rId2"/>
            <a:srcRect l="10419" r="10419"/>
            <a:stretch>
              <a:fillRect/>
            </a:stretch>
          </p:blipFill>
          <p:spPr>
            <a:xfrm>
              <a:off x="0" y="0"/>
              <a:ext cx="10820400" cy="10985835"/>
            </a:xfrm>
            <a:prstGeom prst="rect">
              <a:avLst/>
            </a:prstGeom>
          </p:spPr>
        </p:pic>
      </p:grpSp>
      <p:sp>
        <p:nvSpPr>
          <p:cNvPr id="10" name="TextBox 10"/>
          <p:cNvSpPr txBox="1"/>
          <p:nvPr/>
        </p:nvSpPr>
        <p:spPr>
          <a:xfrm>
            <a:off x="1043562" y="688975"/>
            <a:ext cx="3338742"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SALES AND PROMOTION</a:t>
            </a:r>
          </a:p>
        </p:txBody>
      </p:sp>
      <p:sp>
        <p:nvSpPr>
          <p:cNvPr id="11" name="TextBox 11"/>
          <p:cNvSpPr txBox="1"/>
          <p:nvPr/>
        </p:nvSpPr>
        <p:spPr>
          <a:xfrm>
            <a:off x="1028700" y="1509375"/>
            <a:ext cx="7082973" cy="1820545"/>
          </a:xfrm>
          <a:prstGeom prst="rect">
            <a:avLst/>
          </a:prstGeom>
        </p:spPr>
        <p:txBody>
          <a:bodyPr lIns="0" tIns="0" rIns="0" bIns="0" rtlCol="0" anchor="t">
            <a:spAutoFit/>
          </a:bodyPr>
          <a:lstStyle/>
          <a:p>
            <a:pPr>
              <a:lnSpc>
                <a:spcPts val="7280"/>
              </a:lnSpc>
              <a:spcBef>
                <a:spcPct val="0"/>
              </a:spcBef>
            </a:pPr>
            <a:r>
              <a:rPr lang="en-US" sz="5200">
                <a:solidFill>
                  <a:srgbClr val="202B3D"/>
                </a:solidFill>
                <a:latin typeface="Raleway Bold"/>
              </a:rPr>
              <a:t>PROMOTION STRATEGIES</a:t>
            </a:r>
          </a:p>
        </p:txBody>
      </p:sp>
      <p:sp>
        <p:nvSpPr>
          <p:cNvPr id="12" name="TextBox 12"/>
          <p:cNvSpPr txBox="1"/>
          <p:nvPr/>
        </p:nvSpPr>
        <p:spPr>
          <a:xfrm>
            <a:off x="1028700" y="3858220"/>
            <a:ext cx="7097835" cy="5609613"/>
          </a:xfrm>
          <a:prstGeom prst="rect">
            <a:avLst/>
          </a:prstGeom>
        </p:spPr>
        <p:txBody>
          <a:bodyPr lIns="0" tIns="0" rIns="0" bIns="0" rtlCol="0" anchor="t">
            <a:spAutoFit/>
          </a:bodyPr>
          <a:lstStyle/>
          <a:p>
            <a:pPr>
              <a:lnSpc>
                <a:spcPts val="4029"/>
              </a:lnSpc>
              <a:spcBef>
                <a:spcPct val="0"/>
              </a:spcBef>
            </a:pPr>
            <a:r>
              <a:rPr lang="en-US" sz="2878" dirty="0">
                <a:solidFill>
                  <a:srgbClr val="202B3D"/>
                </a:solidFill>
                <a:latin typeface="Open Sans"/>
              </a:rPr>
              <a:t>Our promotion strategies combine online and offline channels to maximize reach. Online efforts include targeted digital marketing, social media engagement and SEO to attract customers seeking Turkish cuisine in Prague. For offline promotion, we utilize traditional advertising methods and establish partnerships with tourism agencies. Collaborating with influencers helps generate positive recommendations and reviews.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33337"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028700" y="762000"/>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FINANCE</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961170" y="5045003"/>
            <a:ext cx="20210340" cy="5578896"/>
            <a:chOff x="0" y="0"/>
            <a:chExt cx="6671512" cy="1841615"/>
          </a:xfrm>
        </p:grpSpPr>
        <p:sp>
          <p:nvSpPr>
            <p:cNvPr id="8" name="Freeform 8"/>
            <p:cNvSpPr/>
            <p:nvPr/>
          </p:nvSpPr>
          <p:spPr>
            <a:xfrm>
              <a:off x="0" y="0"/>
              <a:ext cx="6671512" cy="1841615"/>
            </a:xfrm>
            <a:custGeom>
              <a:avLst/>
              <a:gdLst/>
              <a:ahLst/>
              <a:cxnLst/>
              <a:rect l="l" t="t" r="r" b="b"/>
              <a:pathLst>
                <a:path w="6671512" h="1841615">
                  <a:moveTo>
                    <a:pt x="0" y="0"/>
                  </a:moveTo>
                  <a:lnTo>
                    <a:pt x="6671512" y="0"/>
                  </a:lnTo>
                  <a:lnTo>
                    <a:pt x="6671512" y="1841615"/>
                  </a:lnTo>
                  <a:lnTo>
                    <a:pt x="0" y="1841615"/>
                  </a:lnTo>
                  <a:close/>
                </a:path>
              </a:pathLst>
            </a:custGeom>
            <a:solidFill>
              <a:srgbClr val="202B3D"/>
            </a:solidFill>
          </p:spPr>
        </p:sp>
      </p:grpSp>
      <p:grpSp>
        <p:nvGrpSpPr>
          <p:cNvPr id="9" name="Group 9"/>
          <p:cNvGrpSpPr/>
          <p:nvPr/>
        </p:nvGrpSpPr>
        <p:grpSpPr>
          <a:xfrm>
            <a:off x="2483009" y="4484508"/>
            <a:ext cx="12496454" cy="4745720"/>
            <a:chOff x="0" y="0"/>
            <a:chExt cx="16661939" cy="6327627"/>
          </a:xfrm>
        </p:grpSpPr>
        <p:pic>
          <p:nvPicPr>
            <p:cNvPr id="10" name="Picture 10"/>
            <p:cNvPicPr>
              <a:picLocks noChangeAspect="1"/>
            </p:cNvPicPr>
            <p:nvPr/>
          </p:nvPicPr>
          <p:blipFill>
            <a:blip r:embed="rId2"/>
            <a:srcRect t="3171" b="3171"/>
            <a:stretch>
              <a:fillRect/>
            </a:stretch>
          </p:blipFill>
          <p:spPr>
            <a:xfrm>
              <a:off x="0" y="0"/>
              <a:ext cx="16661939" cy="6327627"/>
            </a:xfrm>
            <a:prstGeom prst="rect">
              <a:avLst/>
            </a:prstGeom>
          </p:spPr>
        </p:pic>
      </p:grpSp>
      <p:sp>
        <p:nvSpPr>
          <p:cNvPr id="11" name="TextBox 11"/>
          <p:cNvSpPr txBox="1"/>
          <p:nvPr/>
        </p:nvSpPr>
        <p:spPr>
          <a:xfrm>
            <a:off x="1949951" y="2500868"/>
            <a:ext cx="14388098" cy="808095"/>
          </a:xfrm>
          <a:prstGeom prst="rect">
            <a:avLst/>
          </a:prstGeom>
        </p:spPr>
        <p:txBody>
          <a:bodyPr lIns="0" tIns="0" rIns="0" bIns="0" rtlCol="0" anchor="t">
            <a:spAutoFit/>
          </a:bodyPr>
          <a:lstStyle/>
          <a:p>
            <a:pPr algn="ctr">
              <a:lnSpc>
                <a:spcPts val="3234"/>
              </a:lnSpc>
              <a:spcBef>
                <a:spcPct val="0"/>
              </a:spcBef>
            </a:pPr>
            <a:r>
              <a:rPr lang="en-US" sz="2310">
                <a:solidFill>
                  <a:srgbClr val="000000"/>
                </a:solidFill>
                <a:latin typeface="Open Sans Bold"/>
              </a:rPr>
              <a:t>Note: The prices shown here are “estimates” generated by looking at actual data. The actual prices will be revealed once the restaurant is operational.</a:t>
            </a:r>
          </a:p>
        </p:txBody>
      </p:sp>
      <p:sp>
        <p:nvSpPr>
          <p:cNvPr id="12" name="TextBox 12"/>
          <p:cNvSpPr txBox="1"/>
          <p:nvPr/>
        </p:nvSpPr>
        <p:spPr>
          <a:xfrm>
            <a:off x="3854062" y="1212320"/>
            <a:ext cx="10579876" cy="896620"/>
          </a:xfrm>
          <a:prstGeom prst="rect">
            <a:avLst/>
          </a:prstGeom>
        </p:spPr>
        <p:txBody>
          <a:bodyPr lIns="0" tIns="0" rIns="0" bIns="0" rtlCol="0" anchor="t">
            <a:spAutoFit/>
          </a:bodyPr>
          <a:lstStyle/>
          <a:p>
            <a:pPr algn="ctr">
              <a:lnSpc>
                <a:spcPts val="7280"/>
              </a:lnSpc>
              <a:spcBef>
                <a:spcPct val="0"/>
              </a:spcBef>
            </a:pPr>
            <a:r>
              <a:rPr lang="en-US" sz="5200">
                <a:solidFill>
                  <a:srgbClr val="202B3D"/>
                </a:solidFill>
                <a:latin typeface="Raleway Bold"/>
              </a:rPr>
              <a:t>FINANCIAL TABLES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33337"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028700" y="762000"/>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FINANCE</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9525" y="5238750"/>
            <a:ext cx="18288000" cy="5048250"/>
            <a:chOff x="0" y="0"/>
            <a:chExt cx="6671512" cy="1841615"/>
          </a:xfrm>
        </p:grpSpPr>
        <p:sp>
          <p:nvSpPr>
            <p:cNvPr id="8" name="Freeform 8"/>
            <p:cNvSpPr/>
            <p:nvPr/>
          </p:nvSpPr>
          <p:spPr>
            <a:xfrm>
              <a:off x="0" y="0"/>
              <a:ext cx="6671512" cy="1841615"/>
            </a:xfrm>
            <a:custGeom>
              <a:avLst/>
              <a:gdLst/>
              <a:ahLst/>
              <a:cxnLst/>
              <a:rect l="l" t="t" r="r" b="b"/>
              <a:pathLst>
                <a:path w="6671512" h="1841615">
                  <a:moveTo>
                    <a:pt x="0" y="0"/>
                  </a:moveTo>
                  <a:lnTo>
                    <a:pt x="6671512" y="0"/>
                  </a:lnTo>
                  <a:lnTo>
                    <a:pt x="6671512" y="1841615"/>
                  </a:lnTo>
                  <a:lnTo>
                    <a:pt x="0" y="1841615"/>
                  </a:lnTo>
                  <a:close/>
                </a:path>
              </a:pathLst>
            </a:custGeom>
            <a:solidFill>
              <a:srgbClr val="202B3D"/>
            </a:solidFill>
          </p:spPr>
        </p:sp>
      </p:grpSp>
      <p:grpSp>
        <p:nvGrpSpPr>
          <p:cNvPr id="9" name="Group 9"/>
          <p:cNvGrpSpPr/>
          <p:nvPr/>
        </p:nvGrpSpPr>
        <p:grpSpPr>
          <a:xfrm>
            <a:off x="-245687" y="4500525"/>
            <a:ext cx="18779373" cy="4294323"/>
            <a:chOff x="0" y="0"/>
            <a:chExt cx="25039164" cy="5725764"/>
          </a:xfrm>
        </p:grpSpPr>
        <p:pic>
          <p:nvPicPr>
            <p:cNvPr id="10" name="Picture 10"/>
            <p:cNvPicPr>
              <a:picLocks noChangeAspect="1"/>
            </p:cNvPicPr>
            <p:nvPr/>
          </p:nvPicPr>
          <p:blipFill>
            <a:blip r:embed="rId2"/>
            <a:srcRect l="126" r="126"/>
            <a:stretch>
              <a:fillRect/>
            </a:stretch>
          </p:blipFill>
          <p:spPr>
            <a:xfrm>
              <a:off x="0" y="0"/>
              <a:ext cx="25039164" cy="5725764"/>
            </a:xfrm>
            <a:prstGeom prst="rect">
              <a:avLst/>
            </a:prstGeom>
          </p:spPr>
        </p:pic>
      </p:grpSp>
      <p:sp>
        <p:nvSpPr>
          <p:cNvPr id="11" name="TextBox 11"/>
          <p:cNvSpPr txBox="1"/>
          <p:nvPr/>
        </p:nvSpPr>
        <p:spPr>
          <a:xfrm>
            <a:off x="2643750" y="2941600"/>
            <a:ext cx="13019550" cy="815341"/>
          </a:xfrm>
          <a:prstGeom prst="rect">
            <a:avLst/>
          </a:prstGeom>
        </p:spPr>
        <p:txBody>
          <a:bodyPr lIns="0" tIns="0" rIns="0" bIns="0" rtlCol="0" anchor="t">
            <a:spAutoFit/>
          </a:bodyPr>
          <a:lstStyle/>
          <a:p>
            <a:pPr algn="ctr">
              <a:lnSpc>
                <a:spcPts val="3359"/>
              </a:lnSpc>
              <a:spcBef>
                <a:spcPct val="0"/>
              </a:spcBef>
            </a:pPr>
            <a:r>
              <a:rPr lang="en-US" sz="2399">
                <a:solidFill>
                  <a:srgbClr val="000000"/>
                </a:solidFill>
                <a:latin typeface="Open Sans Bold"/>
              </a:rPr>
              <a:t>Note: The prices shown here are “estimates” generated by looking at actual data. The actual prices will be revealed once the restaurant is operational.</a:t>
            </a:r>
          </a:p>
        </p:txBody>
      </p:sp>
      <p:sp>
        <p:nvSpPr>
          <p:cNvPr id="12" name="TextBox 12"/>
          <p:cNvSpPr txBox="1"/>
          <p:nvPr/>
        </p:nvSpPr>
        <p:spPr>
          <a:xfrm>
            <a:off x="3854062" y="1212320"/>
            <a:ext cx="10579876" cy="896620"/>
          </a:xfrm>
          <a:prstGeom prst="rect">
            <a:avLst/>
          </a:prstGeom>
        </p:spPr>
        <p:txBody>
          <a:bodyPr lIns="0" tIns="0" rIns="0" bIns="0" rtlCol="0" anchor="t">
            <a:spAutoFit/>
          </a:bodyPr>
          <a:lstStyle/>
          <a:p>
            <a:pPr algn="ctr">
              <a:lnSpc>
                <a:spcPts val="7280"/>
              </a:lnSpc>
              <a:spcBef>
                <a:spcPct val="0"/>
              </a:spcBef>
            </a:pPr>
            <a:r>
              <a:rPr lang="en-US" sz="5200">
                <a:solidFill>
                  <a:srgbClr val="202B3D"/>
                </a:solidFill>
                <a:latin typeface="Raleway Bold"/>
              </a:rPr>
              <a:t>FINANCIAL TABLES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004804"/>
            <a:chOff x="0" y="0"/>
            <a:chExt cx="6671512" cy="2555372"/>
          </a:xfrm>
        </p:grpSpPr>
        <p:sp>
          <p:nvSpPr>
            <p:cNvPr id="3" name="Freeform 3"/>
            <p:cNvSpPr/>
            <p:nvPr/>
          </p:nvSpPr>
          <p:spPr>
            <a:xfrm>
              <a:off x="0" y="0"/>
              <a:ext cx="6671512" cy="2555372"/>
            </a:xfrm>
            <a:custGeom>
              <a:avLst/>
              <a:gdLst/>
              <a:ahLst/>
              <a:cxnLst/>
              <a:rect l="l" t="t" r="r" b="b"/>
              <a:pathLst>
                <a:path w="6671512" h="2555372">
                  <a:moveTo>
                    <a:pt x="0" y="0"/>
                  </a:moveTo>
                  <a:lnTo>
                    <a:pt x="6671512" y="0"/>
                  </a:lnTo>
                  <a:lnTo>
                    <a:pt x="6671512" y="2555372"/>
                  </a:lnTo>
                  <a:lnTo>
                    <a:pt x="0" y="2555372"/>
                  </a:lnTo>
                  <a:close/>
                </a:path>
              </a:pathLst>
            </a:custGeom>
            <a:solidFill>
              <a:srgbClr val="202B3D"/>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pic>
        <p:nvPicPr>
          <p:cNvPr id="6" name="Picture 6"/>
          <p:cNvPicPr>
            <a:picLocks noChangeAspect="1"/>
          </p:cNvPicPr>
          <p:nvPr/>
        </p:nvPicPr>
        <p:blipFill>
          <a:blip r:embed="rId2"/>
          <a:srcRect t="6559"/>
          <a:stretch>
            <a:fillRect/>
          </a:stretch>
        </p:blipFill>
        <p:spPr>
          <a:xfrm>
            <a:off x="4420861" y="7004804"/>
            <a:ext cx="8677920" cy="5148391"/>
          </a:xfrm>
          <a:prstGeom prst="rect">
            <a:avLst/>
          </a:prstGeom>
        </p:spPr>
      </p:pic>
      <p:sp>
        <p:nvSpPr>
          <p:cNvPr id="7" name="TextBox 7"/>
          <p:cNvSpPr txBox="1"/>
          <p:nvPr/>
        </p:nvSpPr>
        <p:spPr>
          <a:xfrm>
            <a:off x="521797" y="416481"/>
            <a:ext cx="3935098" cy="33972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Open Sans Bold"/>
              </a:rPr>
              <a:t>TASTE OF TWO CONTINENTS</a:t>
            </a:r>
          </a:p>
        </p:txBody>
      </p:sp>
      <p:sp>
        <p:nvSpPr>
          <p:cNvPr id="8" name="TextBox 8"/>
          <p:cNvSpPr txBox="1"/>
          <p:nvPr/>
        </p:nvSpPr>
        <p:spPr>
          <a:xfrm>
            <a:off x="854197" y="3435727"/>
            <a:ext cx="16230600" cy="2122889"/>
          </a:xfrm>
          <a:prstGeom prst="rect">
            <a:avLst/>
          </a:prstGeom>
        </p:spPr>
        <p:txBody>
          <a:bodyPr lIns="0" tIns="0" rIns="0" bIns="0" rtlCol="0" anchor="t">
            <a:spAutoFit/>
          </a:bodyPr>
          <a:lstStyle/>
          <a:p>
            <a:pPr algn="ctr">
              <a:lnSpc>
                <a:spcPts val="4265"/>
              </a:lnSpc>
              <a:spcBef>
                <a:spcPct val="0"/>
              </a:spcBef>
            </a:pPr>
            <a:r>
              <a:rPr lang="en-US" sz="3046">
                <a:solidFill>
                  <a:srgbClr val="DFEB33"/>
                </a:solidFill>
                <a:latin typeface="Raleway Bold"/>
              </a:rPr>
              <a:t>WE NEED YOUR INITIAL INVESTMENT FOR THE FIRST YEAR. I CAN GIVE 530.000 CZK AS ÖMER DINER. WE EXPECT YOUR INVESTMENT FOR THE REMAINING 10.000.000 CZK. AS CAN BE SEEN FROM THE TABLES, OUR RESTAURANT STARTS TO MAKE REGULAR PROFITS AFTER THE FIRST YEAR.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7004804"/>
            <a:chOff x="0" y="0"/>
            <a:chExt cx="6671512" cy="2555372"/>
          </a:xfrm>
        </p:grpSpPr>
        <p:sp>
          <p:nvSpPr>
            <p:cNvPr id="3" name="Freeform 3"/>
            <p:cNvSpPr/>
            <p:nvPr/>
          </p:nvSpPr>
          <p:spPr>
            <a:xfrm>
              <a:off x="0" y="0"/>
              <a:ext cx="6671512" cy="2555372"/>
            </a:xfrm>
            <a:custGeom>
              <a:avLst/>
              <a:gdLst/>
              <a:ahLst/>
              <a:cxnLst/>
              <a:rect l="l" t="t" r="r" b="b"/>
              <a:pathLst>
                <a:path w="6671512" h="2555372">
                  <a:moveTo>
                    <a:pt x="0" y="0"/>
                  </a:moveTo>
                  <a:lnTo>
                    <a:pt x="6671512" y="0"/>
                  </a:lnTo>
                  <a:lnTo>
                    <a:pt x="6671512" y="2555372"/>
                  </a:lnTo>
                  <a:lnTo>
                    <a:pt x="0" y="2555372"/>
                  </a:lnTo>
                  <a:close/>
                </a:path>
              </a:pathLst>
            </a:custGeom>
            <a:solidFill>
              <a:srgbClr val="202B3D"/>
            </a:solidFill>
          </p:spPr>
        </p:sp>
      </p:grpSp>
      <p:sp>
        <p:nvSpPr>
          <p:cNvPr id="4" name="TextBox 4"/>
          <p:cNvSpPr txBox="1"/>
          <p:nvPr/>
        </p:nvSpPr>
        <p:spPr>
          <a:xfrm>
            <a:off x="1399088" y="688975"/>
            <a:ext cx="3547466" cy="33972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Open Sans Bold"/>
              </a:rPr>
              <a:t>TASTE OF TWO CONTINENTS</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028700" y="4751309"/>
            <a:ext cx="16230600" cy="4506991"/>
            <a:chOff x="0" y="0"/>
            <a:chExt cx="21640800" cy="6009322"/>
          </a:xfrm>
        </p:grpSpPr>
        <p:pic>
          <p:nvPicPr>
            <p:cNvPr id="8" name="Picture 8"/>
            <p:cNvPicPr>
              <a:picLocks noChangeAspect="1"/>
            </p:cNvPicPr>
            <p:nvPr/>
          </p:nvPicPr>
          <p:blipFill>
            <a:blip r:embed="rId2"/>
            <a:srcRect t="31921" b="26438"/>
            <a:stretch>
              <a:fillRect/>
            </a:stretch>
          </p:blipFill>
          <p:spPr>
            <a:xfrm>
              <a:off x="0" y="0"/>
              <a:ext cx="21640800" cy="6009322"/>
            </a:xfrm>
            <a:prstGeom prst="rect">
              <a:avLst/>
            </a:prstGeom>
          </p:spPr>
        </p:pic>
      </p:grpSp>
      <p:sp>
        <p:nvSpPr>
          <p:cNvPr id="9" name="TextBox 9"/>
          <p:cNvSpPr txBox="1"/>
          <p:nvPr/>
        </p:nvSpPr>
        <p:spPr>
          <a:xfrm>
            <a:off x="854197" y="1454904"/>
            <a:ext cx="16230600" cy="2794000"/>
          </a:xfrm>
          <a:prstGeom prst="rect">
            <a:avLst/>
          </a:prstGeom>
        </p:spPr>
        <p:txBody>
          <a:bodyPr lIns="0" tIns="0" rIns="0" bIns="0" rtlCol="0" anchor="t">
            <a:spAutoFit/>
          </a:bodyPr>
          <a:lstStyle/>
          <a:p>
            <a:pPr algn="ctr">
              <a:lnSpc>
                <a:spcPts val="5599"/>
              </a:lnSpc>
              <a:spcBef>
                <a:spcPct val="0"/>
              </a:spcBef>
            </a:pPr>
            <a:r>
              <a:rPr lang="en-US" sz="3999">
                <a:solidFill>
                  <a:srgbClr val="DFEB33"/>
                </a:solidFill>
                <a:latin typeface="Raleway Bold"/>
              </a:rPr>
              <a:t>THANK YOU FOR YOUR TIME AND CONSIDERATION. WE LOOK FORWARD TO THE POSSIBILITY OF WORKING TOGETHER AND BRINGING DELICIOUS TURKISH CUISINE TO THE EUROPEAN CUSTOMERS.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0307" y="206791"/>
            <a:ext cx="18297525" cy="3936868"/>
            <a:chOff x="0" y="0"/>
            <a:chExt cx="24396700" cy="5249157"/>
          </a:xfrm>
        </p:grpSpPr>
        <p:pic>
          <p:nvPicPr>
            <p:cNvPr id="3" name="Picture 3"/>
            <p:cNvPicPr>
              <a:picLocks noChangeAspect="1"/>
            </p:cNvPicPr>
            <p:nvPr/>
          </p:nvPicPr>
          <p:blipFill>
            <a:blip r:embed="rId2"/>
            <a:srcRect t="35656" b="35656"/>
            <a:stretch>
              <a:fillRect/>
            </a:stretch>
          </p:blipFill>
          <p:spPr>
            <a:xfrm>
              <a:off x="0" y="0"/>
              <a:ext cx="24396700" cy="5249157"/>
            </a:xfrm>
            <a:prstGeom prst="rect">
              <a:avLst/>
            </a:prstGeom>
          </p:spPr>
        </p:pic>
      </p:grpSp>
      <p:grpSp>
        <p:nvGrpSpPr>
          <p:cNvPr id="4" name="Group 4"/>
          <p:cNvGrpSpPr/>
          <p:nvPr/>
        </p:nvGrpSpPr>
        <p:grpSpPr>
          <a:xfrm>
            <a:off x="3289581" y="871775"/>
            <a:ext cx="11708838" cy="2623185"/>
            <a:chOff x="0" y="0"/>
            <a:chExt cx="4271416" cy="956945"/>
          </a:xfrm>
        </p:grpSpPr>
        <p:sp>
          <p:nvSpPr>
            <p:cNvPr id="5" name="Freeform 5"/>
            <p:cNvSpPr/>
            <p:nvPr/>
          </p:nvSpPr>
          <p:spPr>
            <a:xfrm>
              <a:off x="0" y="0"/>
              <a:ext cx="4271416" cy="956945"/>
            </a:xfrm>
            <a:custGeom>
              <a:avLst/>
              <a:gdLst/>
              <a:ahLst/>
              <a:cxnLst/>
              <a:rect l="l" t="t" r="r" b="b"/>
              <a:pathLst>
                <a:path w="4271416" h="956945">
                  <a:moveTo>
                    <a:pt x="0" y="0"/>
                  </a:moveTo>
                  <a:lnTo>
                    <a:pt x="4271416" y="0"/>
                  </a:lnTo>
                  <a:lnTo>
                    <a:pt x="4271416" y="956945"/>
                  </a:lnTo>
                  <a:lnTo>
                    <a:pt x="0" y="956945"/>
                  </a:lnTo>
                  <a:close/>
                </a:path>
              </a:pathLst>
            </a:custGeom>
            <a:solidFill>
              <a:srgbClr val="202B3D">
                <a:alpha val="80000"/>
              </a:srgbClr>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sp>
        <p:nvSpPr>
          <p:cNvPr id="8" name="TextBox 8"/>
          <p:cNvSpPr txBox="1"/>
          <p:nvPr/>
        </p:nvSpPr>
        <p:spPr>
          <a:xfrm>
            <a:off x="2961903" y="1160335"/>
            <a:ext cx="12364194" cy="2983323"/>
          </a:xfrm>
          <a:prstGeom prst="rect">
            <a:avLst/>
          </a:prstGeom>
        </p:spPr>
        <p:txBody>
          <a:bodyPr lIns="0" tIns="0" rIns="0" bIns="0" rtlCol="0" anchor="t">
            <a:spAutoFit/>
          </a:bodyPr>
          <a:lstStyle/>
          <a:p>
            <a:pPr algn="ctr">
              <a:lnSpc>
                <a:spcPts val="11964"/>
              </a:lnSpc>
            </a:pPr>
            <a:r>
              <a:rPr lang="en-US" sz="8546">
                <a:solidFill>
                  <a:srgbClr val="DFEB33"/>
                </a:solidFill>
                <a:latin typeface="Raleway Bold"/>
              </a:rPr>
              <a:t>EXECUTIVE SUMMARY</a:t>
            </a:r>
          </a:p>
          <a:p>
            <a:pPr algn="ctr">
              <a:lnSpc>
                <a:spcPts val="11964"/>
              </a:lnSpc>
              <a:spcBef>
                <a:spcPct val="0"/>
              </a:spcBef>
            </a:pPr>
            <a:endParaRPr lang="en-US" sz="8546">
              <a:solidFill>
                <a:srgbClr val="DFEB33"/>
              </a:solidFill>
              <a:latin typeface="Raleway Bold"/>
            </a:endParaRPr>
          </a:p>
        </p:txBody>
      </p:sp>
      <p:sp>
        <p:nvSpPr>
          <p:cNvPr id="9" name="TextBox 9"/>
          <p:cNvSpPr txBox="1"/>
          <p:nvPr/>
        </p:nvSpPr>
        <p:spPr>
          <a:xfrm>
            <a:off x="2306547" y="5368250"/>
            <a:ext cx="14593831" cy="3254911"/>
          </a:xfrm>
          <a:prstGeom prst="rect">
            <a:avLst/>
          </a:prstGeom>
        </p:spPr>
        <p:txBody>
          <a:bodyPr lIns="0" tIns="0" rIns="0" bIns="0" rtlCol="0" anchor="t">
            <a:spAutoFit/>
          </a:bodyPr>
          <a:lstStyle/>
          <a:p>
            <a:pPr algn="ctr">
              <a:lnSpc>
                <a:spcPts val="3295"/>
              </a:lnSpc>
            </a:pPr>
            <a:r>
              <a:rPr lang="en-US" sz="2353">
                <a:solidFill>
                  <a:srgbClr val="202B3D"/>
                </a:solidFill>
                <a:latin typeface="Open Sans"/>
              </a:rPr>
              <a:t>Taste of Two Continents is a chain of restaurants aimed at bringing Turkish cuisine to Europe at affordable prices. By focusing on originality and effective marketing, we plan to take advantage of the growing demand for ready-made meals and the curiosity of European consumers to explore different cuisines.</a:t>
            </a:r>
          </a:p>
          <a:p>
            <a:pPr algn="ctr">
              <a:lnSpc>
                <a:spcPts val="3295"/>
              </a:lnSpc>
            </a:pPr>
            <a:endParaRPr lang="en-US" sz="2353">
              <a:solidFill>
                <a:srgbClr val="202B3D"/>
              </a:solidFill>
              <a:latin typeface="Open Sans"/>
            </a:endParaRPr>
          </a:p>
          <a:p>
            <a:pPr algn="ctr">
              <a:lnSpc>
                <a:spcPts val="3295"/>
              </a:lnSpc>
              <a:spcBef>
                <a:spcPct val="0"/>
              </a:spcBef>
            </a:pPr>
            <a:r>
              <a:rPr lang="en-US" sz="2353">
                <a:solidFill>
                  <a:srgbClr val="202B3D"/>
                </a:solidFill>
                <a:latin typeface="Open Sans"/>
              </a:rPr>
              <a:t>Our strategy includes targeting Turks residing in Europe to build a loyal customer base first and at the same time expanding our menu to address wider interests. We will build a strong brand presence through offline and online advertising campaigns and interact with customers through social media.</a:t>
            </a:r>
          </a:p>
        </p:txBody>
      </p:sp>
      <p:sp>
        <p:nvSpPr>
          <p:cNvPr id="10" name="AutoShape 10"/>
          <p:cNvSpPr/>
          <p:nvPr/>
        </p:nvSpPr>
        <p:spPr>
          <a:xfrm>
            <a:off x="8303927" y="9210675"/>
            <a:ext cx="1680147" cy="0"/>
          </a:xfrm>
          <a:prstGeom prst="line">
            <a:avLst/>
          </a:prstGeom>
          <a:ln w="47625" cap="rnd">
            <a:solidFill>
              <a:srgbClr val="DFEB33"/>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6" name="Group 6"/>
          <p:cNvGrpSpPr/>
          <p:nvPr/>
        </p:nvGrpSpPr>
        <p:grpSpPr>
          <a:xfrm>
            <a:off x="9575861" y="1210788"/>
            <a:ext cx="8115300" cy="8239377"/>
            <a:chOff x="0" y="0"/>
            <a:chExt cx="10820400" cy="10985835"/>
          </a:xfrm>
        </p:grpSpPr>
        <p:pic>
          <p:nvPicPr>
            <p:cNvPr id="7" name="Picture 7"/>
            <p:cNvPicPr>
              <a:picLocks noChangeAspect="1"/>
            </p:cNvPicPr>
            <p:nvPr/>
          </p:nvPicPr>
          <p:blipFill>
            <a:blip r:embed="rId2"/>
            <a:srcRect l="17168" r="17168"/>
            <a:stretch>
              <a:fillRect/>
            </a:stretch>
          </p:blipFill>
          <p:spPr>
            <a:xfrm>
              <a:off x="0" y="0"/>
              <a:ext cx="10820400" cy="10985835"/>
            </a:xfrm>
            <a:prstGeom prst="rect">
              <a:avLst/>
            </a:prstGeom>
          </p:spPr>
        </p:pic>
      </p:grpSp>
      <p:sp>
        <p:nvSpPr>
          <p:cNvPr id="8" name="TextBox 8"/>
          <p:cNvSpPr txBox="1"/>
          <p:nvPr/>
        </p:nvSpPr>
        <p:spPr>
          <a:xfrm>
            <a:off x="1037582" y="1427057"/>
            <a:ext cx="7082973" cy="1998979"/>
          </a:xfrm>
          <a:prstGeom prst="rect">
            <a:avLst/>
          </a:prstGeom>
        </p:spPr>
        <p:txBody>
          <a:bodyPr lIns="0" tIns="0" rIns="0" bIns="0" rtlCol="0" anchor="t">
            <a:spAutoFit/>
          </a:bodyPr>
          <a:lstStyle/>
          <a:p>
            <a:pPr>
              <a:lnSpc>
                <a:spcPts val="5320"/>
              </a:lnSpc>
              <a:spcBef>
                <a:spcPct val="0"/>
              </a:spcBef>
            </a:pPr>
            <a:r>
              <a:rPr lang="en-US" sz="3800">
                <a:solidFill>
                  <a:srgbClr val="DFEB33"/>
                </a:solidFill>
                <a:latin typeface="Raleway Bold"/>
              </a:rPr>
              <a:t>REASONS FOR CHOOSING PRAGUE AS THE LOCATION FOR OUR FIRST RESTAURANT</a:t>
            </a:r>
          </a:p>
        </p:txBody>
      </p:sp>
      <p:sp>
        <p:nvSpPr>
          <p:cNvPr id="9" name="TextBox 9"/>
          <p:cNvSpPr txBox="1"/>
          <p:nvPr/>
        </p:nvSpPr>
        <p:spPr>
          <a:xfrm>
            <a:off x="1424361" y="4761230"/>
            <a:ext cx="6696194" cy="1543051"/>
          </a:xfrm>
          <a:prstGeom prst="rect">
            <a:avLst/>
          </a:prstGeom>
        </p:spPr>
        <p:txBody>
          <a:bodyPr lIns="0" tIns="0" rIns="0" bIns="0" rtlCol="0" anchor="t">
            <a:spAutoFit/>
          </a:bodyPr>
          <a:lstStyle/>
          <a:p>
            <a:pPr marL="647692" lvl="1" indent="-323846">
              <a:lnSpc>
                <a:spcPts val="4199"/>
              </a:lnSpc>
              <a:buFont typeface="Arial"/>
              <a:buChar char="•"/>
            </a:pPr>
            <a:r>
              <a:rPr lang="en-US" sz="2999">
                <a:solidFill>
                  <a:srgbClr val="202B3D"/>
                </a:solidFill>
                <a:latin typeface="Open Sans"/>
              </a:rPr>
              <a:t>Tourist Attraction</a:t>
            </a:r>
          </a:p>
          <a:p>
            <a:pPr marL="647692" lvl="1" indent="-323846">
              <a:lnSpc>
                <a:spcPts val="4199"/>
              </a:lnSpc>
              <a:buFont typeface="Arial"/>
              <a:buChar char="•"/>
            </a:pPr>
            <a:r>
              <a:rPr lang="en-US" sz="2999">
                <a:solidFill>
                  <a:srgbClr val="202B3D"/>
                </a:solidFill>
                <a:latin typeface="Open Sans"/>
              </a:rPr>
              <a:t>Cost Advantage</a:t>
            </a:r>
          </a:p>
          <a:p>
            <a:pPr marL="647692" lvl="1" indent="-323846">
              <a:lnSpc>
                <a:spcPts val="4199"/>
              </a:lnSpc>
              <a:spcBef>
                <a:spcPct val="0"/>
              </a:spcBef>
              <a:buFont typeface="Arial"/>
              <a:buChar char="•"/>
            </a:pPr>
            <a:r>
              <a:rPr lang="en-US" sz="2999">
                <a:solidFill>
                  <a:srgbClr val="202B3D"/>
                </a:solidFill>
                <a:latin typeface="Open Sans"/>
              </a:rPr>
              <a:t>Market Demand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a:off x="14507394" y="0"/>
            <a:ext cx="3780606" cy="10287000"/>
            <a:chOff x="0" y="0"/>
            <a:chExt cx="1379175" cy="3752725"/>
          </a:xfrm>
        </p:grpSpPr>
        <p:sp>
          <p:nvSpPr>
            <p:cNvPr id="5" name="Freeform 5"/>
            <p:cNvSpPr/>
            <p:nvPr/>
          </p:nvSpPr>
          <p:spPr>
            <a:xfrm>
              <a:off x="0" y="0"/>
              <a:ext cx="1379175" cy="3752726"/>
            </a:xfrm>
            <a:custGeom>
              <a:avLst/>
              <a:gdLst/>
              <a:ahLst/>
              <a:cxnLst/>
              <a:rect l="l" t="t" r="r" b="b"/>
              <a:pathLst>
                <a:path w="1379175" h="3752726">
                  <a:moveTo>
                    <a:pt x="0" y="0"/>
                  </a:moveTo>
                  <a:lnTo>
                    <a:pt x="1379175" y="0"/>
                  </a:lnTo>
                  <a:lnTo>
                    <a:pt x="1379175" y="3752726"/>
                  </a:lnTo>
                  <a:lnTo>
                    <a:pt x="0" y="3752726"/>
                  </a:lnTo>
                  <a:close/>
                </a:path>
              </a:pathLst>
            </a:custGeom>
            <a:solidFill>
              <a:srgbClr val="202B3D"/>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8" name="Group 8"/>
          <p:cNvGrpSpPr/>
          <p:nvPr/>
        </p:nvGrpSpPr>
        <p:grpSpPr>
          <a:xfrm>
            <a:off x="11755489" y="1020978"/>
            <a:ext cx="5503811" cy="8237322"/>
            <a:chOff x="0" y="0"/>
            <a:chExt cx="7338415" cy="10983096"/>
          </a:xfrm>
        </p:grpSpPr>
        <p:pic>
          <p:nvPicPr>
            <p:cNvPr id="9" name="Picture 9"/>
            <p:cNvPicPr>
              <a:picLocks noChangeAspect="1"/>
            </p:cNvPicPr>
            <p:nvPr/>
          </p:nvPicPr>
          <p:blipFill>
            <a:blip r:embed="rId2"/>
            <a:srcRect l="18209" r="18209"/>
            <a:stretch>
              <a:fillRect/>
            </a:stretch>
          </p:blipFill>
          <p:spPr>
            <a:xfrm>
              <a:off x="0" y="0"/>
              <a:ext cx="7338415" cy="10983096"/>
            </a:xfrm>
            <a:prstGeom prst="rect">
              <a:avLst/>
            </a:prstGeom>
          </p:spPr>
        </p:pic>
      </p:gr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65707" y="1985305"/>
            <a:ext cx="961297" cy="663295"/>
          </a:xfrm>
          <a:prstGeom prst="rect">
            <a:avLst/>
          </a:prstGeom>
        </p:spPr>
      </p:pic>
      <p:sp>
        <p:nvSpPr>
          <p:cNvPr id="11" name="TextBox 11"/>
          <p:cNvSpPr txBox="1"/>
          <p:nvPr/>
        </p:nvSpPr>
        <p:spPr>
          <a:xfrm>
            <a:off x="1365707" y="802538"/>
            <a:ext cx="2354754" cy="389256"/>
          </a:xfrm>
          <a:prstGeom prst="rect">
            <a:avLst/>
          </a:prstGeom>
        </p:spPr>
        <p:txBody>
          <a:bodyPr lIns="0" tIns="0" rIns="0" bIns="0" rtlCol="0" anchor="t">
            <a:spAutoFit/>
          </a:bodyPr>
          <a:lstStyle/>
          <a:p>
            <a:pPr>
              <a:lnSpc>
                <a:spcPts val="3219"/>
              </a:lnSpc>
              <a:spcBef>
                <a:spcPct val="0"/>
              </a:spcBef>
            </a:pPr>
            <a:r>
              <a:rPr lang="en-US" sz="2299">
                <a:solidFill>
                  <a:srgbClr val="202B3D"/>
                </a:solidFill>
                <a:latin typeface="Open Sans Bold"/>
              </a:rPr>
              <a:t>COMPANY</a:t>
            </a:r>
          </a:p>
        </p:txBody>
      </p:sp>
      <p:sp>
        <p:nvSpPr>
          <p:cNvPr id="12" name="TextBox 12"/>
          <p:cNvSpPr txBox="1"/>
          <p:nvPr/>
        </p:nvSpPr>
        <p:spPr>
          <a:xfrm>
            <a:off x="1365707" y="3201652"/>
            <a:ext cx="8976668" cy="679452"/>
          </a:xfrm>
          <a:prstGeom prst="rect">
            <a:avLst/>
          </a:prstGeom>
        </p:spPr>
        <p:txBody>
          <a:bodyPr lIns="0" tIns="0" rIns="0" bIns="0" rtlCol="0" anchor="t">
            <a:spAutoFit/>
          </a:bodyPr>
          <a:lstStyle/>
          <a:p>
            <a:pPr>
              <a:lnSpc>
                <a:spcPts val="5599"/>
              </a:lnSpc>
              <a:spcBef>
                <a:spcPct val="0"/>
              </a:spcBef>
            </a:pPr>
            <a:r>
              <a:rPr lang="en-US" sz="3999">
                <a:solidFill>
                  <a:srgbClr val="202B3D"/>
                </a:solidFill>
                <a:latin typeface="Open Sans Light Bold Italics"/>
              </a:rPr>
              <a:t>Who are we?</a:t>
            </a:r>
          </a:p>
        </p:txBody>
      </p:sp>
      <p:sp>
        <p:nvSpPr>
          <p:cNvPr id="13" name="TextBox 13"/>
          <p:cNvSpPr txBox="1"/>
          <p:nvPr/>
        </p:nvSpPr>
        <p:spPr>
          <a:xfrm>
            <a:off x="1365707" y="4205139"/>
            <a:ext cx="9249534" cy="5718811"/>
          </a:xfrm>
          <a:prstGeom prst="rect">
            <a:avLst/>
          </a:prstGeom>
        </p:spPr>
        <p:txBody>
          <a:bodyPr lIns="0" tIns="0" rIns="0" bIns="0" rtlCol="0" anchor="t">
            <a:spAutoFit/>
          </a:bodyPr>
          <a:lstStyle/>
          <a:p>
            <a:pPr>
              <a:lnSpc>
                <a:spcPts val="5039"/>
              </a:lnSpc>
              <a:spcBef>
                <a:spcPct val="0"/>
              </a:spcBef>
            </a:pPr>
            <a:r>
              <a:rPr lang="en-US" sz="3599">
                <a:solidFill>
                  <a:srgbClr val="202B3D"/>
                </a:solidFill>
                <a:latin typeface="Open Sans"/>
              </a:rPr>
              <a:t>Taste Of Two Continents is a restaurant chain focused on introducing Turkish cuisine to Central Europe. Our core identity lies in our dedication to offering authentic and affordable traditional Turkish foods. Additionally, we aim to cater to the evolving tastes and curiosity of European consumers by expanding our menu to include a diverse range of Turkish dishes.</a:t>
            </a:r>
          </a:p>
        </p:txBody>
      </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2759164" y="1985305"/>
            <a:ext cx="961297" cy="6632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389519" y="576819"/>
            <a:ext cx="2354754" cy="611505"/>
          </a:xfrm>
          <a:prstGeom prst="rect">
            <a:avLst/>
          </a:prstGeom>
        </p:spPr>
        <p:txBody>
          <a:bodyPr lIns="0" tIns="0" rIns="0" bIns="0" rtlCol="0" anchor="t">
            <a:spAutoFit/>
          </a:bodyPr>
          <a:lstStyle/>
          <a:p>
            <a:pPr>
              <a:lnSpc>
                <a:spcPts val="2519"/>
              </a:lnSpc>
            </a:pPr>
            <a:r>
              <a:rPr lang="en-US" sz="1799">
                <a:solidFill>
                  <a:srgbClr val="202B3D"/>
                </a:solidFill>
                <a:latin typeface="Open Sans Bold"/>
              </a:rPr>
              <a:t>COMPANY</a:t>
            </a:r>
          </a:p>
          <a:p>
            <a:pPr>
              <a:lnSpc>
                <a:spcPts val="2519"/>
              </a:lnSpc>
              <a:spcBef>
                <a:spcPct val="0"/>
              </a:spcBef>
            </a:pPr>
            <a:endParaRPr lang="en-US" sz="1799">
              <a:solidFill>
                <a:srgbClr val="202B3D"/>
              </a:solidFill>
              <a:latin typeface="Open Sans Bold"/>
            </a:endParaRP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2973868" y="0"/>
            <a:ext cx="2514552" cy="10287000"/>
            <a:chOff x="0" y="0"/>
            <a:chExt cx="917315" cy="3752725"/>
          </a:xfrm>
        </p:grpSpPr>
        <p:sp>
          <p:nvSpPr>
            <p:cNvPr id="8" name="Freeform 8"/>
            <p:cNvSpPr/>
            <p:nvPr/>
          </p:nvSpPr>
          <p:spPr>
            <a:xfrm>
              <a:off x="0" y="0"/>
              <a:ext cx="917315" cy="3752726"/>
            </a:xfrm>
            <a:custGeom>
              <a:avLst/>
              <a:gdLst/>
              <a:ahLst/>
              <a:cxnLst/>
              <a:rect l="l" t="t" r="r" b="b"/>
              <a:pathLst>
                <a:path w="917315" h="3752726">
                  <a:moveTo>
                    <a:pt x="0" y="0"/>
                  </a:moveTo>
                  <a:lnTo>
                    <a:pt x="917315" y="0"/>
                  </a:lnTo>
                  <a:lnTo>
                    <a:pt x="917315" y="3752726"/>
                  </a:lnTo>
                  <a:lnTo>
                    <a:pt x="0" y="3752726"/>
                  </a:lnTo>
                  <a:close/>
                </a:path>
              </a:pathLst>
            </a:custGeom>
            <a:solidFill>
              <a:srgbClr val="202B3D"/>
            </a:solidFill>
          </p:spPr>
        </p:sp>
      </p:grpSp>
      <p:grpSp>
        <p:nvGrpSpPr>
          <p:cNvPr id="9" name="Group 9"/>
          <p:cNvGrpSpPr/>
          <p:nvPr/>
        </p:nvGrpSpPr>
        <p:grpSpPr>
          <a:xfrm>
            <a:off x="11202988" y="1020978"/>
            <a:ext cx="6056312" cy="4118661"/>
            <a:chOff x="0" y="0"/>
            <a:chExt cx="8075083" cy="5491548"/>
          </a:xfrm>
        </p:grpSpPr>
        <p:pic>
          <p:nvPicPr>
            <p:cNvPr id="10" name="Picture 10"/>
            <p:cNvPicPr>
              <a:picLocks noChangeAspect="1"/>
            </p:cNvPicPr>
            <p:nvPr/>
          </p:nvPicPr>
          <p:blipFill>
            <a:blip r:embed="rId2"/>
            <a:srcRect l="1015" r="1015"/>
            <a:stretch>
              <a:fillRect/>
            </a:stretch>
          </p:blipFill>
          <p:spPr>
            <a:xfrm>
              <a:off x="0" y="0"/>
              <a:ext cx="8075083" cy="5491548"/>
            </a:xfrm>
            <a:prstGeom prst="rect">
              <a:avLst/>
            </a:prstGeom>
          </p:spPr>
        </p:pic>
      </p:grpSp>
      <p:grpSp>
        <p:nvGrpSpPr>
          <p:cNvPr id="11" name="Group 11"/>
          <p:cNvGrpSpPr/>
          <p:nvPr/>
        </p:nvGrpSpPr>
        <p:grpSpPr>
          <a:xfrm>
            <a:off x="11202988" y="5139639"/>
            <a:ext cx="6056312" cy="4118661"/>
            <a:chOff x="0" y="0"/>
            <a:chExt cx="8075083" cy="5491548"/>
          </a:xfrm>
        </p:grpSpPr>
        <p:pic>
          <p:nvPicPr>
            <p:cNvPr id="12" name="Picture 12"/>
            <p:cNvPicPr>
              <a:picLocks noChangeAspect="1"/>
            </p:cNvPicPr>
            <p:nvPr/>
          </p:nvPicPr>
          <p:blipFill>
            <a:blip r:embed="rId3"/>
            <a:srcRect l="984" r="984"/>
            <a:stretch>
              <a:fillRect/>
            </a:stretch>
          </p:blipFill>
          <p:spPr>
            <a:xfrm>
              <a:off x="0" y="0"/>
              <a:ext cx="8075083" cy="5491548"/>
            </a:xfrm>
            <a:prstGeom prst="rect">
              <a:avLst/>
            </a:prstGeom>
          </p:spPr>
        </p:pic>
      </p:grpSp>
      <p:sp>
        <p:nvSpPr>
          <p:cNvPr id="13" name="TextBox 13"/>
          <p:cNvSpPr txBox="1"/>
          <p:nvPr/>
        </p:nvSpPr>
        <p:spPr>
          <a:xfrm>
            <a:off x="1339468" y="1529403"/>
            <a:ext cx="9610353" cy="784733"/>
          </a:xfrm>
          <a:prstGeom prst="rect">
            <a:avLst/>
          </a:prstGeom>
        </p:spPr>
        <p:txBody>
          <a:bodyPr lIns="0" tIns="0" rIns="0" bIns="0" rtlCol="0" anchor="t">
            <a:spAutoFit/>
          </a:bodyPr>
          <a:lstStyle/>
          <a:p>
            <a:pPr>
              <a:lnSpc>
                <a:spcPts val="6136"/>
              </a:lnSpc>
            </a:pPr>
            <a:r>
              <a:rPr lang="en-US" sz="5200">
                <a:solidFill>
                  <a:srgbClr val="DFEB33"/>
                </a:solidFill>
                <a:latin typeface="Raleway Bold"/>
              </a:rPr>
              <a:t>STRENGTHS</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847" y="3768936"/>
            <a:ext cx="651022" cy="601308"/>
          </a:xfrm>
          <a:prstGeom prst="rect">
            <a:avLst/>
          </a:prstGeom>
        </p:spPr>
      </p:pic>
      <p:sp>
        <p:nvSpPr>
          <p:cNvPr id="15" name="TextBox 15"/>
          <p:cNvSpPr txBox="1"/>
          <p:nvPr/>
        </p:nvSpPr>
        <p:spPr>
          <a:xfrm>
            <a:off x="1104460" y="3721311"/>
            <a:ext cx="4238594" cy="2121086"/>
          </a:xfrm>
          <a:prstGeom prst="rect">
            <a:avLst/>
          </a:prstGeom>
        </p:spPr>
        <p:txBody>
          <a:bodyPr lIns="0" tIns="0" rIns="0" bIns="0" rtlCol="0" anchor="t">
            <a:spAutoFit/>
          </a:bodyPr>
          <a:lstStyle/>
          <a:p>
            <a:pPr algn="just">
              <a:lnSpc>
                <a:spcPts val="3400"/>
              </a:lnSpc>
              <a:spcBef>
                <a:spcPct val="0"/>
              </a:spcBef>
            </a:pPr>
            <a:r>
              <a:rPr lang="en-US" sz="2428">
                <a:solidFill>
                  <a:srgbClr val="272524"/>
                </a:solidFill>
                <a:latin typeface="Open Sans Bold"/>
              </a:rPr>
              <a:t>Cost Advantage</a:t>
            </a:r>
            <a:r>
              <a:rPr lang="en-US" sz="2428">
                <a:solidFill>
                  <a:srgbClr val="272524"/>
                </a:solidFill>
                <a:latin typeface="Open Sans"/>
              </a:rPr>
              <a:t>: Taste of Two Continents benefits from low costs, enabling it to offer affordable prices to customers.</a:t>
            </a:r>
          </a:p>
        </p:txBody>
      </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8747" y="3768936"/>
            <a:ext cx="651022" cy="601308"/>
          </a:xfrm>
          <a:prstGeom prst="rect">
            <a:avLst/>
          </a:prstGeom>
        </p:spPr>
      </p:pic>
      <p:sp>
        <p:nvSpPr>
          <p:cNvPr id="17" name="TextBox 17"/>
          <p:cNvSpPr txBox="1"/>
          <p:nvPr/>
        </p:nvSpPr>
        <p:spPr>
          <a:xfrm>
            <a:off x="6721621" y="3730836"/>
            <a:ext cx="4228200" cy="2489912"/>
          </a:xfrm>
          <a:prstGeom prst="rect">
            <a:avLst/>
          </a:prstGeom>
        </p:spPr>
        <p:txBody>
          <a:bodyPr lIns="0" tIns="0" rIns="0" bIns="0" rtlCol="0" anchor="t">
            <a:spAutoFit/>
          </a:bodyPr>
          <a:lstStyle/>
          <a:p>
            <a:pPr algn="just">
              <a:lnSpc>
                <a:spcPts val="2799"/>
              </a:lnSpc>
              <a:spcBef>
                <a:spcPct val="0"/>
              </a:spcBef>
            </a:pPr>
            <a:r>
              <a:rPr lang="en-US" sz="1999" dirty="0">
                <a:solidFill>
                  <a:srgbClr val="272524"/>
                </a:solidFill>
                <a:latin typeface="Open Sans Bold"/>
              </a:rPr>
              <a:t>Skilled Management Team:</a:t>
            </a:r>
            <a:r>
              <a:rPr lang="en-US" sz="1999" dirty="0">
                <a:solidFill>
                  <a:srgbClr val="272524"/>
                </a:solidFill>
                <a:latin typeface="Open Sans"/>
              </a:rPr>
              <a:t> The company's management team possesses expertise in various areas, including traditional Turkish cuisine, marketing and financial administration, ensuring efficient operations.</a:t>
            </a:r>
          </a:p>
        </p:txBody>
      </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847" y="6387821"/>
            <a:ext cx="651022" cy="601308"/>
          </a:xfrm>
          <a:prstGeom prst="rect">
            <a:avLst/>
          </a:prstGeom>
        </p:spPr>
      </p:pic>
      <p:sp>
        <p:nvSpPr>
          <p:cNvPr id="19" name="TextBox 19"/>
          <p:cNvSpPr txBox="1"/>
          <p:nvPr/>
        </p:nvSpPr>
        <p:spPr>
          <a:xfrm>
            <a:off x="1104460" y="6349721"/>
            <a:ext cx="4238594" cy="2077513"/>
          </a:xfrm>
          <a:prstGeom prst="rect">
            <a:avLst/>
          </a:prstGeom>
        </p:spPr>
        <p:txBody>
          <a:bodyPr lIns="0" tIns="0" rIns="0" bIns="0" rtlCol="0" anchor="t">
            <a:spAutoFit/>
          </a:bodyPr>
          <a:lstStyle/>
          <a:p>
            <a:pPr algn="just">
              <a:lnSpc>
                <a:spcPts val="2799"/>
              </a:lnSpc>
              <a:spcBef>
                <a:spcPct val="0"/>
              </a:spcBef>
            </a:pPr>
            <a:r>
              <a:rPr lang="en-US" sz="1999">
                <a:solidFill>
                  <a:srgbClr val="272524"/>
                </a:solidFill>
                <a:latin typeface="Open Sans Bold"/>
              </a:rPr>
              <a:t>SuccessfulMarketing Techniques:</a:t>
            </a:r>
            <a:r>
              <a:rPr lang="en-US" sz="1999">
                <a:solidFill>
                  <a:srgbClr val="272524"/>
                </a:solidFill>
                <a:latin typeface="Open Sans"/>
              </a:rPr>
              <a:t> Taste of Two Continents has implemented effective marketing strategies that have contributed to its success in reaching and attracting customers.</a:t>
            </a:r>
          </a:p>
        </p:txBody>
      </p:sp>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48747" y="6387821"/>
            <a:ext cx="651022" cy="601308"/>
          </a:xfrm>
          <a:prstGeom prst="rect">
            <a:avLst/>
          </a:prstGeom>
        </p:spPr>
      </p:pic>
      <p:sp>
        <p:nvSpPr>
          <p:cNvPr id="21" name="TextBox 21"/>
          <p:cNvSpPr txBox="1"/>
          <p:nvPr/>
        </p:nvSpPr>
        <p:spPr>
          <a:xfrm>
            <a:off x="6721621" y="6349721"/>
            <a:ext cx="3946767" cy="2077513"/>
          </a:xfrm>
          <a:prstGeom prst="rect">
            <a:avLst/>
          </a:prstGeom>
        </p:spPr>
        <p:txBody>
          <a:bodyPr lIns="0" tIns="0" rIns="0" bIns="0" rtlCol="0" anchor="t">
            <a:spAutoFit/>
          </a:bodyPr>
          <a:lstStyle/>
          <a:p>
            <a:pPr algn="just">
              <a:lnSpc>
                <a:spcPts val="2799"/>
              </a:lnSpc>
              <a:spcBef>
                <a:spcPct val="0"/>
              </a:spcBef>
            </a:pPr>
            <a:r>
              <a:rPr lang="en-US" sz="1999">
                <a:solidFill>
                  <a:srgbClr val="272524"/>
                </a:solidFill>
                <a:latin typeface="Open Sans Bold"/>
              </a:rPr>
              <a:t>Commitment to Authenticity: </a:t>
            </a:r>
            <a:r>
              <a:rPr lang="en-US" sz="1999">
                <a:solidFill>
                  <a:srgbClr val="272524"/>
                </a:solidFill>
                <a:latin typeface="Open Sans"/>
              </a:rPr>
              <a:t>By adhering to traditional Turkish recipes and ingredients, the company sets itself apart from competitors, offering an authentic dining experience.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rot="-10800000">
            <a:off x="17084797" y="0"/>
            <a:ext cx="1212728" cy="1210788"/>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6" name="Group 6"/>
          <p:cNvGrpSpPr/>
          <p:nvPr/>
        </p:nvGrpSpPr>
        <p:grpSpPr>
          <a:xfrm>
            <a:off x="12973868" y="0"/>
            <a:ext cx="2514552" cy="10287000"/>
            <a:chOff x="0" y="0"/>
            <a:chExt cx="917315" cy="3752725"/>
          </a:xfrm>
        </p:grpSpPr>
        <p:sp>
          <p:nvSpPr>
            <p:cNvPr id="7" name="Freeform 7"/>
            <p:cNvSpPr/>
            <p:nvPr/>
          </p:nvSpPr>
          <p:spPr>
            <a:xfrm>
              <a:off x="0" y="0"/>
              <a:ext cx="917315" cy="3752726"/>
            </a:xfrm>
            <a:custGeom>
              <a:avLst/>
              <a:gdLst/>
              <a:ahLst/>
              <a:cxnLst/>
              <a:rect l="l" t="t" r="r" b="b"/>
              <a:pathLst>
                <a:path w="917315" h="3752726">
                  <a:moveTo>
                    <a:pt x="0" y="0"/>
                  </a:moveTo>
                  <a:lnTo>
                    <a:pt x="917315" y="0"/>
                  </a:lnTo>
                  <a:lnTo>
                    <a:pt x="917315" y="3752726"/>
                  </a:lnTo>
                  <a:lnTo>
                    <a:pt x="0" y="3752726"/>
                  </a:lnTo>
                  <a:close/>
                </a:path>
              </a:pathLst>
            </a:custGeom>
            <a:solidFill>
              <a:srgbClr val="202B3D"/>
            </a:solidFill>
          </p:spPr>
        </p:sp>
      </p:grpSp>
      <p:grpSp>
        <p:nvGrpSpPr>
          <p:cNvPr id="8" name="Group 8"/>
          <p:cNvGrpSpPr/>
          <p:nvPr/>
        </p:nvGrpSpPr>
        <p:grpSpPr>
          <a:xfrm>
            <a:off x="11202988" y="1020978"/>
            <a:ext cx="6056312" cy="4118661"/>
            <a:chOff x="0" y="0"/>
            <a:chExt cx="8075083" cy="5491548"/>
          </a:xfrm>
        </p:grpSpPr>
        <p:pic>
          <p:nvPicPr>
            <p:cNvPr id="9" name="Picture 9"/>
            <p:cNvPicPr>
              <a:picLocks noChangeAspect="1"/>
            </p:cNvPicPr>
            <p:nvPr/>
          </p:nvPicPr>
          <p:blipFill>
            <a:blip r:embed="rId2"/>
            <a:srcRect l="1015" r="1015"/>
            <a:stretch>
              <a:fillRect/>
            </a:stretch>
          </p:blipFill>
          <p:spPr>
            <a:xfrm>
              <a:off x="0" y="0"/>
              <a:ext cx="8075083" cy="5491548"/>
            </a:xfrm>
            <a:prstGeom prst="rect">
              <a:avLst/>
            </a:prstGeom>
          </p:spPr>
        </p:pic>
      </p:grpSp>
      <p:grpSp>
        <p:nvGrpSpPr>
          <p:cNvPr id="10" name="Group 10"/>
          <p:cNvGrpSpPr/>
          <p:nvPr/>
        </p:nvGrpSpPr>
        <p:grpSpPr>
          <a:xfrm>
            <a:off x="11202988" y="5139639"/>
            <a:ext cx="6056312" cy="4118661"/>
            <a:chOff x="0" y="0"/>
            <a:chExt cx="8075083" cy="5491548"/>
          </a:xfrm>
        </p:grpSpPr>
        <p:pic>
          <p:nvPicPr>
            <p:cNvPr id="11" name="Picture 11"/>
            <p:cNvPicPr>
              <a:picLocks noChangeAspect="1"/>
            </p:cNvPicPr>
            <p:nvPr/>
          </p:nvPicPr>
          <p:blipFill>
            <a:blip r:embed="rId3"/>
            <a:srcRect l="984" r="984"/>
            <a:stretch>
              <a:fillRect/>
            </a:stretch>
          </p:blipFill>
          <p:spPr>
            <a:xfrm>
              <a:off x="0" y="0"/>
              <a:ext cx="8075083" cy="5491548"/>
            </a:xfrm>
            <a:prstGeom prst="rect">
              <a:avLst/>
            </a:prstGeom>
          </p:spPr>
        </p:pic>
      </p:gr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029" y="3681252"/>
            <a:ext cx="558947" cy="699777"/>
          </a:xfrm>
          <a:prstGeom prst="rect">
            <a:avLst/>
          </a:prstGeom>
        </p:spPr>
      </p:pic>
      <p:sp>
        <p:nvSpPr>
          <p:cNvPr id="13" name="TextBox 13"/>
          <p:cNvSpPr txBox="1"/>
          <p:nvPr/>
        </p:nvSpPr>
        <p:spPr>
          <a:xfrm>
            <a:off x="1389519" y="576819"/>
            <a:ext cx="2354754" cy="611505"/>
          </a:xfrm>
          <a:prstGeom prst="rect">
            <a:avLst/>
          </a:prstGeom>
        </p:spPr>
        <p:txBody>
          <a:bodyPr lIns="0" tIns="0" rIns="0" bIns="0" rtlCol="0" anchor="t">
            <a:spAutoFit/>
          </a:bodyPr>
          <a:lstStyle/>
          <a:p>
            <a:pPr>
              <a:lnSpc>
                <a:spcPts val="2519"/>
              </a:lnSpc>
            </a:pPr>
            <a:r>
              <a:rPr lang="en-US" sz="1799">
                <a:solidFill>
                  <a:srgbClr val="202B3D"/>
                </a:solidFill>
                <a:latin typeface="Open Sans Bold"/>
              </a:rPr>
              <a:t>COMPANY</a:t>
            </a:r>
          </a:p>
          <a:p>
            <a:pPr>
              <a:lnSpc>
                <a:spcPts val="2519"/>
              </a:lnSpc>
              <a:spcBef>
                <a:spcPct val="0"/>
              </a:spcBef>
            </a:pPr>
            <a:endParaRPr lang="en-US" sz="1799">
              <a:solidFill>
                <a:srgbClr val="202B3D"/>
              </a:solidFill>
              <a:latin typeface="Open Sans Bold"/>
            </a:endParaRPr>
          </a:p>
        </p:txBody>
      </p:sp>
      <p:sp>
        <p:nvSpPr>
          <p:cNvPr id="14" name="TextBox 14"/>
          <p:cNvSpPr txBox="1"/>
          <p:nvPr/>
        </p:nvSpPr>
        <p:spPr>
          <a:xfrm>
            <a:off x="1104460" y="1555453"/>
            <a:ext cx="9610353" cy="784733"/>
          </a:xfrm>
          <a:prstGeom prst="rect">
            <a:avLst/>
          </a:prstGeom>
        </p:spPr>
        <p:txBody>
          <a:bodyPr lIns="0" tIns="0" rIns="0" bIns="0" rtlCol="0" anchor="t">
            <a:spAutoFit/>
          </a:bodyPr>
          <a:lstStyle/>
          <a:p>
            <a:pPr>
              <a:lnSpc>
                <a:spcPts val="6136"/>
              </a:lnSpc>
            </a:pPr>
            <a:r>
              <a:rPr lang="en-US" sz="5200">
                <a:solidFill>
                  <a:srgbClr val="DFEB33"/>
                </a:solidFill>
                <a:latin typeface="Raleway Bold"/>
              </a:rPr>
              <a:t>WEAKNESSES</a:t>
            </a:r>
          </a:p>
        </p:txBody>
      </p:sp>
      <p:sp>
        <p:nvSpPr>
          <p:cNvPr id="15" name="TextBox 15"/>
          <p:cNvSpPr txBox="1"/>
          <p:nvPr/>
        </p:nvSpPr>
        <p:spPr>
          <a:xfrm>
            <a:off x="1104460" y="3721311"/>
            <a:ext cx="8039540" cy="1271812"/>
          </a:xfrm>
          <a:prstGeom prst="rect">
            <a:avLst/>
          </a:prstGeom>
        </p:spPr>
        <p:txBody>
          <a:bodyPr lIns="0" tIns="0" rIns="0" bIns="0" rtlCol="0" anchor="t">
            <a:spAutoFit/>
          </a:bodyPr>
          <a:lstStyle/>
          <a:p>
            <a:pPr algn="just">
              <a:lnSpc>
                <a:spcPts val="3400"/>
              </a:lnSpc>
              <a:spcBef>
                <a:spcPct val="0"/>
              </a:spcBef>
            </a:pPr>
            <a:r>
              <a:rPr lang="en-US" sz="2428" dirty="0">
                <a:solidFill>
                  <a:srgbClr val="272524"/>
                </a:solidFill>
                <a:latin typeface="Open Sans Bold"/>
              </a:rPr>
              <a:t>Limited Customer Reach: </a:t>
            </a:r>
            <a:r>
              <a:rPr lang="en-US" sz="2428" dirty="0">
                <a:solidFill>
                  <a:srgbClr val="272524"/>
                </a:solidFill>
                <a:latin typeface="Open Sans"/>
              </a:rPr>
              <a:t>Focusing on a specific cuisine may limit the potential customer base, restricting growth opportunities.</a:t>
            </a:r>
          </a:p>
        </p:txBody>
      </p:sp>
      <p:sp>
        <p:nvSpPr>
          <p:cNvPr id="16" name="TextBox 16"/>
          <p:cNvSpPr txBox="1"/>
          <p:nvPr/>
        </p:nvSpPr>
        <p:spPr>
          <a:xfrm>
            <a:off x="1114854" y="6384619"/>
            <a:ext cx="8029146" cy="1436291"/>
          </a:xfrm>
          <a:prstGeom prst="rect">
            <a:avLst/>
          </a:prstGeom>
        </p:spPr>
        <p:txBody>
          <a:bodyPr lIns="0" tIns="0" rIns="0" bIns="0" rtlCol="0" anchor="t">
            <a:spAutoFit/>
          </a:bodyPr>
          <a:lstStyle/>
          <a:p>
            <a:pPr algn="just">
              <a:lnSpc>
                <a:spcPts val="2799"/>
              </a:lnSpc>
              <a:spcBef>
                <a:spcPct val="0"/>
              </a:spcBef>
            </a:pPr>
            <a:r>
              <a:rPr lang="en-US" sz="2400" dirty="0">
                <a:solidFill>
                  <a:srgbClr val="272524"/>
                </a:solidFill>
                <a:latin typeface="Open Sans Bold"/>
              </a:rPr>
              <a:t>Vulnerability to Economic Conditions: </a:t>
            </a:r>
            <a:r>
              <a:rPr lang="en-US" sz="2400" dirty="0">
                <a:solidFill>
                  <a:srgbClr val="272524"/>
                </a:solidFill>
                <a:latin typeface="Open Sans"/>
              </a:rPr>
              <a:t>During economic recessions, consumers tend to cut back on dining out, opting for cheaper alternatives. This poses a risk to Taste of Two Continents' business.</a:t>
            </a:r>
          </a:p>
        </p:txBody>
      </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029" y="6499193"/>
            <a:ext cx="558947" cy="6997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sp>
        <p:nvSpPr>
          <p:cNvPr id="4" name="TextBox 4"/>
          <p:cNvSpPr txBox="1"/>
          <p:nvPr/>
        </p:nvSpPr>
        <p:spPr>
          <a:xfrm>
            <a:off x="1389519" y="576819"/>
            <a:ext cx="2354754" cy="611505"/>
          </a:xfrm>
          <a:prstGeom prst="rect">
            <a:avLst/>
          </a:prstGeom>
        </p:spPr>
        <p:txBody>
          <a:bodyPr lIns="0" tIns="0" rIns="0" bIns="0" rtlCol="0" anchor="t">
            <a:spAutoFit/>
          </a:bodyPr>
          <a:lstStyle/>
          <a:p>
            <a:pPr>
              <a:lnSpc>
                <a:spcPts val="2519"/>
              </a:lnSpc>
            </a:pPr>
            <a:r>
              <a:rPr lang="en-US" sz="1799">
                <a:solidFill>
                  <a:srgbClr val="202B3D"/>
                </a:solidFill>
                <a:latin typeface="Open Sans Bold"/>
              </a:rPr>
              <a:t>COMPANY</a:t>
            </a:r>
          </a:p>
          <a:p>
            <a:pPr>
              <a:lnSpc>
                <a:spcPts val="2519"/>
              </a:lnSpc>
              <a:spcBef>
                <a:spcPct val="0"/>
              </a:spcBef>
            </a:pPr>
            <a:endParaRPr lang="en-US" sz="1799">
              <a:solidFill>
                <a:srgbClr val="202B3D"/>
              </a:solidFill>
              <a:latin typeface="Open Sans Bold"/>
            </a:endParaRP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1634849" y="3218028"/>
            <a:ext cx="6056312" cy="4118661"/>
            <a:chOff x="0" y="0"/>
            <a:chExt cx="8075083" cy="5491548"/>
          </a:xfrm>
        </p:grpSpPr>
        <p:pic>
          <p:nvPicPr>
            <p:cNvPr id="8" name="Picture 8"/>
            <p:cNvPicPr>
              <a:picLocks noChangeAspect="1"/>
            </p:cNvPicPr>
            <p:nvPr/>
          </p:nvPicPr>
          <p:blipFill>
            <a:blip r:embed="rId2"/>
            <a:srcRect l="7434" r="7434"/>
            <a:stretch>
              <a:fillRect/>
            </a:stretch>
          </p:blipFill>
          <p:spPr>
            <a:xfrm>
              <a:off x="0" y="0"/>
              <a:ext cx="8075083" cy="5491548"/>
            </a:xfrm>
            <a:prstGeom prst="rect">
              <a:avLst/>
            </a:prstGeom>
          </p:spPr>
        </p:pic>
      </p:grpSp>
      <p:sp>
        <p:nvSpPr>
          <p:cNvPr id="9" name="TextBox 9"/>
          <p:cNvSpPr txBox="1"/>
          <p:nvPr/>
        </p:nvSpPr>
        <p:spPr>
          <a:xfrm>
            <a:off x="1339468" y="1529403"/>
            <a:ext cx="9610353" cy="784733"/>
          </a:xfrm>
          <a:prstGeom prst="rect">
            <a:avLst/>
          </a:prstGeom>
        </p:spPr>
        <p:txBody>
          <a:bodyPr lIns="0" tIns="0" rIns="0" bIns="0" rtlCol="0" anchor="t">
            <a:spAutoFit/>
          </a:bodyPr>
          <a:lstStyle/>
          <a:p>
            <a:pPr>
              <a:lnSpc>
                <a:spcPts val="6136"/>
              </a:lnSpc>
            </a:pPr>
            <a:r>
              <a:rPr lang="en-US" sz="5200">
                <a:solidFill>
                  <a:srgbClr val="DFEB33"/>
                </a:solidFill>
                <a:latin typeface="Raleway Bold"/>
              </a:rPr>
              <a:t>OBJECTIVES</a:t>
            </a:r>
          </a:p>
        </p:txBody>
      </p:sp>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426036"/>
            <a:ext cx="651022" cy="601308"/>
          </a:xfrm>
          <a:prstGeom prst="rect">
            <a:avLst/>
          </a:prstGeom>
        </p:spPr>
      </p:pic>
      <p:sp>
        <p:nvSpPr>
          <p:cNvPr id="11" name="TextBox 11"/>
          <p:cNvSpPr txBox="1"/>
          <p:nvPr/>
        </p:nvSpPr>
        <p:spPr>
          <a:xfrm>
            <a:off x="722837" y="3170403"/>
            <a:ext cx="5040185" cy="2557687"/>
          </a:xfrm>
          <a:prstGeom prst="rect">
            <a:avLst/>
          </a:prstGeom>
        </p:spPr>
        <p:txBody>
          <a:bodyPr lIns="0" tIns="0" rIns="0" bIns="0" rtlCol="0" anchor="t">
            <a:spAutoFit/>
          </a:bodyPr>
          <a:lstStyle/>
          <a:p>
            <a:pPr algn="just">
              <a:lnSpc>
                <a:spcPts val="3400"/>
              </a:lnSpc>
              <a:spcBef>
                <a:spcPct val="0"/>
              </a:spcBef>
            </a:pPr>
            <a:r>
              <a:rPr lang="en-US" sz="2428">
                <a:solidFill>
                  <a:srgbClr val="272524"/>
                </a:solidFill>
                <a:latin typeface="Open Sans Bold"/>
              </a:rPr>
              <a:t>Menu Expansion: </a:t>
            </a:r>
            <a:r>
              <a:rPr lang="en-US" sz="2428">
                <a:solidFill>
                  <a:srgbClr val="272524"/>
                </a:solidFill>
                <a:latin typeface="Open Sans"/>
              </a:rPr>
              <a:t>Broaden the menu to include a wider range of Turkish dishes, including local alcoholic drinks, to cater to evolving consumer preferences.</a:t>
            </a:r>
          </a:p>
          <a:p>
            <a:pPr algn="just">
              <a:lnSpc>
                <a:spcPts val="3400"/>
              </a:lnSpc>
              <a:spcBef>
                <a:spcPct val="0"/>
              </a:spcBef>
            </a:pPr>
            <a:endParaRPr lang="en-US" sz="2428">
              <a:solidFill>
                <a:srgbClr val="272524"/>
              </a:solidFill>
              <a:latin typeface="Open Sans"/>
            </a:endParaRPr>
          </a:p>
        </p:txBody>
      </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848747" y="3426036"/>
            <a:ext cx="651022" cy="601308"/>
          </a:xfrm>
          <a:prstGeom prst="rect">
            <a:avLst/>
          </a:prstGeom>
        </p:spPr>
      </p:pic>
      <p:sp>
        <p:nvSpPr>
          <p:cNvPr id="13" name="TextBox 13"/>
          <p:cNvSpPr txBox="1"/>
          <p:nvPr/>
        </p:nvSpPr>
        <p:spPr>
          <a:xfrm>
            <a:off x="6580904" y="3179928"/>
            <a:ext cx="4228200" cy="3329955"/>
          </a:xfrm>
          <a:prstGeom prst="rect">
            <a:avLst/>
          </a:prstGeom>
        </p:spPr>
        <p:txBody>
          <a:bodyPr lIns="0" tIns="0" rIns="0" bIns="0" rtlCol="0" anchor="t">
            <a:spAutoFit/>
          </a:bodyPr>
          <a:lstStyle/>
          <a:p>
            <a:pPr algn="just">
              <a:lnSpc>
                <a:spcPts val="3359"/>
              </a:lnSpc>
              <a:spcBef>
                <a:spcPct val="0"/>
              </a:spcBef>
            </a:pPr>
            <a:r>
              <a:rPr lang="en-US" sz="2399">
                <a:solidFill>
                  <a:srgbClr val="272524"/>
                </a:solidFill>
                <a:latin typeface="Open Sans Bold"/>
              </a:rPr>
              <a:t>Expansion into Major European Cities: </a:t>
            </a:r>
            <a:r>
              <a:rPr lang="en-US" sz="2399">
                <a:solidFill>
                  <a:srgbClr val="272524"/>
                </a:solidFill>
                <a:latin typeface="Open Sans"/>
              </a:rPr>
              <a:t>Open restaurants in at least three different European cities within five years to increase brand presence and market reach.</a:t>
            </a:r>
          </a:p>
          <a:p>
            <a:pPr algn="just">
              <a:lnSpc>
                <a:spcPts val="3359"/>
              </a:lnSpc>
              <a:spcBef>
                <a:spcPct val="0"/>
              </a:spcBef>
            </a:pPr>
            <a:endParaRPr lang="en-US" sz="2399">
              <a:solidFill>
                <a:srgbClr val="272524"/>
              </a:solidFill>
              <a:latin typeface="Open Sans"/>
            </a:endParaRPr>
          </a:p>
        </p:txBody>
      </p:sp>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847" y="6387821"/>
            <a:ext cx="651022" cy="601308"/>
          </a:xfrm>
          <a:prstGeom prst="rect">
            <a:avLst/>
          </a:prstGeom>
        </p:spPr>
      </p:pic>
      <p:sp>
        <p:nvSpPr>
          <p:cNvPr id="15" name="TextBox 15"/>
          <p:cNvSpPr txBox="1"/>
          <p:nvPr/>
        </p:nvSpPr>
        <p:spPr>
          <a:xfrm>
            <a:off x="805892" y="6344242"/>
            <a:ext cx="4288442" cy="3749055"/>
          </a:xfrm>
          <a:prstGeom prst="rect">
            <a:avLst/>
          </a:prstGeom>
        </p:spPr>
        <p:txBody>
          <a:bodyPr lIns="0" tIns="0" rIns="0" bIns="0" rtlCol="0" anchor="t">
            <a:spAutoFit/>
          </a:bodyPr>
          <a:lstStyle/>
          <a:p>
            <a:pPr algn="just">
              <a:lnSpc>
                <a:spcPts val="3359"/>
              </a:lnSpc>
              <a:spcBef>
                <a:spcPct val="0"/>
              </a:spcBef>
            </a:pPr>
            <a:r>
              <a:rPr lang="en-US" sz="2399">
                <a:solidFill>
                  <a:srgbClr val="272524"/>
                </a:solidFill>
                <a:latin typeface="Open Sans Bold"/>
              </a:rPr>
              <a:t>Effective Marketing and Community Building: </a:t>
            </a:r>
            <a:r>
              <a:rPr lang="en-US" sz="2399">
                <a:solidFill>
                  <a:srgbClr val="272524"/>
                </a:solidFill>
                <a:latin typeface="Open Sans"/>
              </a:rPr>
              <a:t>Implement targeted marketing campaigns and engage with the community to establish a strong brand presence and foster customer loyalty.</a:t>
            </a:r>
          </a:p>
          <a:p>
            <a:pPr algn="just">
              <a:lnSpc>
                <a:spcPts val="3359"/>
              </a:lnSpc>
              <a:spcBef>
                <a:spcPct val="0"/>
              </a:spcBef>
            </a:pPr>
            <a:endParaRPr lang="en-US" sz="2399">
              <a:solidFill>
                <a:srgbClr val="272524"/>
              </a:solidFill>
              <a:latin typeface="Open Sans"/>
            </a:endParaRPr>
          </a:p>
        </p:txBody>
      </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763022" y="6570730"/>
            <a:ext cx="651022" cy="601308"/>
          </a:xfrm>
          <a:prstGeom prst="rect">
            <a:avLst/>
          </a:prstGeom>
        </p:spPr>
      </p:pic>
      <p:sp>
        <p:nvSpPr>
          <p:cNvPr id="17" name="TextBox 17"/>
          <p:cNvSpPr txBox="1"/>
          <p:nvPr/>
        </p:nvSpPr>
        <p:spPr>
          <a:xfrm>
            <a:off x="6499769" y="6349721"/>
            <a:ext cx="3946767" cy="3749055"/>
          </a:xfrm>
          <a:prstGeom prst="rect">
            <a:avLst/>
          </a:prstGeom>
        </p:spPr>
        <p:txBody>
          <a:bodyPr lIns="0" tIns="0" rIns="0" bIns="0" rtlCol="0" anchor="t">
            <a:spAutoFit/>
          </a:bodyPr>
          <a:lstStyle/>
          <a:p>
            <a:pPr algn="just">
              <a:lnSpc>
                <a:spcPts val="3359"/>
              </a:lnSpc>
              <a:spcBef>
                <a:spcPct val="0"/>
              </a:spcBef>
            </a:pPr>
            <a:r>
              <a:rPr lang="en-US" sz="2399">
                <a:solidFill>
                  <a:srgbClr val="272524"/>
                </a:solidFill>
                <a:latin typeface="Open Sans Bold"/>
              </a:rPr>
              <a:t>Online Ordering and Delivery: </a:t>
            </a:r>
            <a:r>
              <a:rPr lang="en-US" sz="2399">
                <a:solidFill>
                  <a:srgbClr val="272524"/>
                </a:solidFill>
                <a:latin typeface="Open Sans"/>
              </a:rPr>
              <a:t>Venture into the online ordering and delivery business to meet the growing demand for convenient food access and reach a wider customer base.</a:t>
            </a:r>
          </a:p>
          <a:p>
            <a:pPr algn="just">
              <a:lnSpc>
                <a:spcPts val="3359"/>
              </a:lnSpc>
              <a:spcBef>
                <a:spcPct val="0"/>
              </a:spcBef>
            </a:pPr>
            <a:endParaRPr lang="en-US" sz="2399">
              <a:solidFill>
                <a:srgbClr val="272524"/>
              </a:solidFill>
              <a:latin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1961"/>
              </a:srgbClr>
            </a:solidFill>
          </p:spPr>
        </p:sp>
      </p:grpSp>
      <p:sp>
        <p:nvSpPr>
          <p:cNvPr id="4" name="TextBox 4"/>
          <p:cNvSpPr txBox="1"/>
          <p:nvPr/>
        </p:nvSpPr>
        <p:spPr>
          <a:xfrm>
            <a:off x="1846355" y="868578"/>
            <a:ext cx="2354754" cy="323215"/>
          </a:xfrm>
          <a:prstGeom prst="rect">
            <a:avLst/>
          </a:prstGeom>
        </p:spPr>
        <p:txBody>
          <a:bodyPr lIns="0" tIns="0" rIns="0" bIns="0" rtlCol="0" anchor="t">
            <a:spAutoFit/>
          </a:bodyPr>
          <a:lstStyle/>
          <a:p>
            <a:pPr>
              <a:lnSpc>
                <a:spcPts val="2659"/>
              </a:lnSpc>
              <a:spcBef>
                <a:spcPct val="0"/>
              </a:spcBef>
            </a:pPr>
            <a:r>
              <a:rPr lang="en-US" sz="1899">
                <a:solidFill>
                  <a:srgbClr val="202B3D"/>
                </a:solidFill>
                <a:latin typeface="Open Sans Bold"/>
              </a:rPr>
              <a:t>COMPANY</a:t>
            </a:r>
          </a:p>
        </p:txBody>
      </p:sp>
      <p:grpSp>
        <p:nvGrpSpPr>
          <p:cNvPr id="5" name="Group 5"/>
          <p:cNvGrpSpPr/>
          <p:nvPr/>
        </p:nvGrpSpPr>
        <p:grpSpPr>
          <a:xfrm rot="-10800000">
            <a:off x="17084797" y="0"/>
            <a:ext cx="1212728" cy="121078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7" name="Group 7"/>
          <p:cNvGrpSpPr/>
          <p:nvPr/>
        </p:nvGrpSpPr>
        <p:grpSpPr>
          <a:xfrm>
            <a:off x="1859867" y="3580759"/>
            <a:ext cx="3188838" cy="3125482"/>
            <a:chOff x="0" y="0"/>
            <a:chExt cx="4251784" cy="4167309"/>
          </a:xfrm>
        </p:grpSpPr>
        <p:pic>
          <p:nvPicPr>
            <p:cNvPr id="8" name="Picture 8"/>
            <p:cNvPicPr>
              <a:picLocks noChangeAspect="1"/>
            </p:cNvPicPr>
            <p:nvPr/>
          </p:nvPicPr>
          <p:blipFill>
            <a:blip r:embed="rId2"/>
            <a:srcRect t="10231" b="10231"/>
            <a:stretch>
              <a:fillRect/>
            </a:stretch>
          </p:blipFill>
          <p:spPr>
            <a:xfrm>
              <a:off x="0" y="0"/>
              <a:ext cx="4251784" cy="4167309"/>
            </a:xfrm>
            <a:prstGeom prst="rect">
              <a:avLst/>
            </a:prstGeom>
          </p:spPr>
        </p:pic>
      </p:grpSp>
      <p:grpSp>
        <p:nvGrpSpPr>
          <p:cNvPr id="9" name="Group 9"/>
          <p:cNvGrpSpPr/>
          <p:nvPr/>
        </p:nvGrpSpPr>
        <p:grpSpPr>
          <a:xfrm>
            <a:off x="5619853" y="3579402"/>
            <a:ext cx="3188838" cy="3125482"/>
            <a:chOff x="0" y="0"/>
            <a:chExt cx="4251784" cy="4167309"/>
          </a:xfrm>
        </p:grpSpPr>
        <p:pic>
          <p:nvPicPr>
            <p:cNvPr id="10" name="Picture 10"/>
            <p:cNvPicPr>
              <a:picLocks noChangeAspect="1"/>
            </p:cNvPicPr>
            <p:nvPr/>
          </p:nvPicPr>
          <p:blipFill>
            <a:blip r:embed="rId3"/>
            <a:srcRect t="993" b="993"/>
            <a:stretch>
              <a:fillRect/>
            </a:stretch>
          </p:blipFill>
          <p:spPr>
            <a:xfrm>
              <a:off x="0" y="0"/>
              <a:ext cx="4251784" cy="4167309"/>
            </a:xfrm>
            <a:prstGeom prst="rect">
              <a:avLst/>
            </a:prstGeom>
          </p:spPr>
        </p:pic>
      </p:grpSp>
      <p:grpSp>
        <p:nvGrpSpPr>
          <p:cNvPr id="11" name="Group 11"/>
          <p:cNvGrpSpPr/>
          <p:nvPr/>
        </p:nvGrpSpPr>
        <p:grpSpPr>
          <a:xfrm>
            <a:off x="9479309" y="3579402"/>
            <a:ext cx="3188838" cy="3125482"/>
            <a:chOff x="0" y="0"/>
            <a:chExt cx="4251784" cy="4167309"/>
          </a:xfrm>
        </p:grpSpPr>
        <p:pic>
          <p:nvPicPr>
            <p:cNvPr id="12" name="Picture 12"/>
            <p:cNvPicPr>
              <a:picLocks noChangeAspect="1"/>
            </p:cNvPicPr>
            <p:nvPr/>
          </p:nvPicPr>
          <p:blipFill>
            <a:blip r:embed="rId4"/>
            <a:srcRect t="8367" b="26290"/>
            <a:stretch>
              <a:fillRect/>
            </a:stretch>
          </p:blipFill>
          <p:spPr>
            <a:xfrm>
              <a:off x="0" y="0"/>
              <a:ext cx="4251784" cy="4167309"/>
            </a:xfrm>
            <a:prstGeom prst="rect">
              <a:avLst/>
            </a:prstGeom>
          </p:spPr>
        </p:pic>
      </p:grpSp>
      <p:grpSp>
        <p:nvGrpSpPr>
          <p:cNvPr id="13" name="Group 13"/>
          <p:cNvGrpSpPr/>
          <p:nvPr/>
        </p:nvGrpSpPr>
        <p:grpSpPr>
          <a:xfrm>
            <a:off x="13338764" y="3579402"/>
            <a:ext cx="3188838" cy="3125482"/>
            <a:chOff x="0" y="0"/>
            <a:chExt cx="4251784" cy="4167309"/>
          </a:xfrm>
        </p:grpSpPr>
        <p:pic>
          <p:nvPicPr>
            <p:cNvPr id="14" name="Picture 14"/>
            <p:cNvPicPr>
              <a:picLocks noChangeAspect="1"/>
            </p:cNvPicPr>
            <p:nvPr/>
          </p:nvPicPr>
          <p:blipFill>
            <a:blip r:embed="rId5"/>
            <a:srcRect l="18068" t="21326" r="45704" b="25380"/>
            <a:stretch>
              <a:fillRect/>
            </a:stretch>
          </p:blipFill>
          <p:spPr>
            <a:xfrm>
              <a:off x="0" y="0"/>
              <a:ext cx="4251784" cy="4167309"/>
            </a:xfrm>
            <a:prstGeom prst="rect">
              <a:avLst/>
            </a:prstGeom>
          </p:spPr>
        </p:pic>
      </p:grpSp>
      <p:sp>
        <p:nvSpPr>
          <p:cNvPr id="15" name="TextBox 15"/>
          <p:cNvSpPr txBox="1"/>
          <p:nvPr/>
        </p:nvSpPr>
        <p:spPr>
          <a:xfrm>
            <a:off x="1760398" y="7276066"/>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Bold"/>
              </a:rPr>
              <a:t>Ömer Diner</a:t>
            </a:r>
          </a:p>
        </p:txBody>
      </p:sp>
      <p:sp>
        <p:nvSpPr>
          <p:cNvPr id="16" name="TextBox 16"/>
          <p:cNvSpPr txBox="1"/>
          <p:nvPr/>
        </p:nvSpPr>
        <p:spPr>
          <a:xfrm>
            <a:off x="1760398" y="7800894"/>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a:rPr>
              <a:t>CEO</a:t>
            </a:r>
          </a:p>
        </p:txBody>
      </p:sp>
      <p:sp>
        <p:nvSpPr>
          <p:cNvPr id="17" name="TextBox 17"/>
          <p:cNvSpPr txBox="1"/>
          <p:nvPr/>
        </p:nvSpPr>
        <p:spPr>
          <a:xfrm>
            <a:off x="5619853" y="7276066"/>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Bold"/>
              </a:rPr>
              <a:t>Mustafa Elikan</a:t>
            </a:r>
          </a:p>
        </p:txBody>
      </p:sp>
      <p:sp>
        <p:nvSpPr>
          <p:cNvPr id="18" name="TextBox 18"/>
          <p:cNvSpPr txBox="1"/>
          <p:nvPr/>
        </p:nvSpPr>
        <p:spPr>
          <a:xfrm>
            <a:off x="5619853" y="7800894"/>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a:rPr>
              <a:t>Head Chef</a:t>
            </a:r>
          </a:p>
        </p:txBody>
      </p:sp>
      <p:sp>
        <p:nvSpPr>
          <p:cNvPr id="19" name="TextBox 19"/>
          <p:cNvSpPr txBox="1"/>
          <p:nvPr/>
        </p:nvSpPr>
        <p:spPr>
          <a:xfrm>
            <a:off x="9479309" y="7276066"/>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Bold"/>
              </a:rPr>
              <a:t>Paul Johnson</a:t>
            </a:r>
          </a:p>
        </p:txBody>
      </p:sp>
      <p:sp>
        <p:nvSpPr>
          <p:cNvPr id="20" name="TextBox 20"/>
          <p:cNvSpPr txBox="1"/>
          <p:nvPr/>
        </p:nvSpPr>
        <p:spPr>
          <a:xfrm>
            <a:off x="9479309" y="7800894"/>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a:rPr>
              <a:t>CFO</a:t>
            </a:r>
          </a:p>
        </p:txBody>
      </p:sp>
      <p:sp>
        <p:nvSpPr>
          <p:cNvPr id="21" name="TextBox 21"/>
          <p:cNvSpPr txBox="1"/>
          <p:nvPr/>
        </p:nvSpPr>
        <p:spPr>
          <a:xfrm>
            <a:off x="13338764" y="7276066"/>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Bold"/>
              </a:rPr>
              <a:t>Fiona Sal</a:t>
            </a:r>
          </a:p>
        </p:txBody>
      </p:sp>
      <p:sp>
        <p:nvSpPr>
          <p:cNvPr id="22" name="TextBox 22"/>
          <p:cNvSpPr txBox="1"/>
          <p:nvPr/>
        </p:nvSpPr>
        <p:spPr>
          <a:xfrm>
            <a:off x="13338764" y="7800894"/>
            <a:ext cx="3188838" cy="396241"/>
          </a:xfrm>
          <a:prstGeom prst="rect">
            <a:avLst/>
          </a:prstGeom>
        </p:spPr>
        <p:txBody>
          <a:bodyPr lIns="0" tIns="0" rIns="0" bIns="0" rtlCol="0" anchor="t">
            <a:spAutoFit/>
          </a:bodyPr>
          <a:lstStyle/>
          <a:p>
            <a:pPr algn="ctr">
              <a:lnSpc>
                <a:spcPts val="3359"/>
              </a:lnSpc>
              <a:spcBef>
                <a:spcPct val="0"/>
              </a:spcBef>
            </a:pPr>
            <a:r>
              <a:rPr lang="en-US" sz="2399">
                <a:solidFill>
                  <a:srgbClr val="202B3D"/>
                </a:solidFill>
                <a:latin typeface="Open Sans Light"/>
              </a:rPr>
              <a:t>CMO</a:t>
            </a:r>
          </a:p>
        </p:txBody>
      </p:sp>
      <p:sp>
        <p:nvSpPr>
          <p:cNvPr id="23" name="TextBox 23"/>
          <p:cNvSpPr txBox="1"/>
          <p:nvPr/>
        </p:nvSpPr>
        <p:spPr>
          <a:xfrm>
            <a:off x="5619853" y="500619"/>
            <a:ext cx="7021875" cy="1820545"/>
          </a:xfrm>
          <a:prstGeom prst="rect">
            <a:avLst/>
          </a:prstGeom>
        </p:spPr>
        <p:txBody>
          <a:bodyPr lIns="0" tIns="0" rIns="0" bIns="0" rtlCol="0" anchor="t">
            <a:spAutoFit/>
          </a:bodyPr>
          <a:lstStyle/>
          <a:p>
            <a:pPr algn="ctr">
              <a:lnSpc>
                <a:spcPts val="7280"/>
              </a:lnSpc>
              <a:spcBef>
                <a:spcPct val="0"/>
              </a:spcBef>
            </a:pPr>
            <a:r>
              <a:rPr lang="en-US" sz="5200">
                <a:solidFill>
                  <a:srgbClr val="202B3D"/>
                </a:solidFill>
                <a:latin typeface="Raleway Bold"/>
              </a:rPr>
              <a:t>THE MANAGEMENT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2741" y="2741"/>
            <a:ext cx="3426036" cy="342055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545454">
                <a:alpha val="3922"/>
              </a:srgbClr>
            </a:solidFill>
          </p:spPr>
        </p:sp>
      </p:grpSp>
      <p:grpSp>
        <p:nvGrpSpPr>
          <p:cNvPr id="4" name="Group 4"/>
          <p:cNvGrpSpPr/>
          <p:nvPr/>
        </p:nvGrpSpPr>
        <p:grpSpPr>
          <a:xfrm>
            <a:off x="14507394" y="0"/>
            <a:ext cx="3780606" cy="10287000"/>
            <a:chOff x="0" y="0"/>
            <a:chExt cx="1379175" cy="3752725"/>
          </a:xfrm>
        </p:grpSpPr>
        <p:sp>
          <p:nvSpPr>
            <p:cNvPr id="5" name="Freeform 5"/>
            <p:cNvSpPr/>
            <p:nvPr/>
          </p:nvSpPr>
          <p:spPr>
            <a:xfrm>
              <a:off x="0" y="0"/>
              <a:ext cx="1379175" cy="3752726"/>
            </a:xfrm>
            <a:custGeom>
              <a:avLst/>
              <a:gdLst/>
              <a:ahLst/>
              <a:cxnLst/>
              <a:rect l="l" t="t" r="r" b="b"/>
              <a:pathLst>
                <a:path w="1379175" h="3752726">
                  <a:moveTo>
                    <a:pt x="0" y="0"/>
                  </a:moveTo>
                  <a:lnTo>
                    <a:pt x="1379175" y="0"/>
                  </a:lnTo>
                  <a:lnTo>
                    <a:pt x="1379175" y="3752726"/>
                  </a:lnTo>
                  <a:lnTo>
                    <a:pt x="0" y="3752726"/>
                  </a:lnTo>
                  <a:close/>
                </a:path>
              </a:pathLst>
            </a:custGeom>
            <a:solidFill>
              <a:srgbClr val="202B3D"/>
            </a:solidFill>
          </p:spPr>
        </p:sp>
      </p:grpSp>
      <p:grpSp>
        <p:nvGrpSpPr>
          <p:cNvPr id="6" name="Group 6"/>
          <p:cNvGrpSpPr/>
          <p:nvPr/>
        </p:nvGrpSpPr>
        <p:grpSpPr>
          <a:xfrm rot="-10800000">
            <a:off x="17084797" y="0"/>
            <a:ext cx="1212728" cy="1210788"/>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DFEB33"/>
            </a:solidFill>
          </p:spPr>
        </p:sp>
      </p:grpSp>
      <p:grpSp>
        <p:nvGrpSpPr>
          <p:cNvPr id="8" name="Group 8"/>
          <p:cNvGrpSpPr/>
          <p:nvPr/>
        </p:nvGrpSpPr>
        <p:grpSpPr>
          <a:xfrm>
            <a:off x="10401029" y="1020978"/>
            <a:ext cx="7886971" cy="8495234"/>
            <a:chOff x="0" y="0"/>
            <a:chExt cx="10515961" cy="11326979"/>
          </a:xfrm>
        </p:grpSpPr>
        <p:pic>
          <p:nvPicPr>
            <p:cNvPr id="9" name="Picture 9"/>
            <p:cNvPicPr>
              <a:picLocks noChangeAspect="1"/>
            </p:cNvPicPr>
            <p:nvPr/>
          </p:nvPicPr>
          <p:blipFill>
            <a:blip r:embed="rId2"/>
            <a:srcRect l="17525" r="17525"/>
            <a:stretch>
              <a:fillRect/>
            </a:stretch>
          </p:blipFill>
          <p:spPr>
            <a:xfrm>
              <a:off x="0" y="0"/>
              <a:ext cx="10515961" cy="11326979"/>
            </a:xfrm>
            <a:prstGeom prst="rect">
              <a:avLst/>
            </a:prstGeom>
          </p:spPr>
        </p:pic>
      </p:grpSp>
      <p:sp>
        <p:nvSpPr>
          <p:cNvPr id="10" name="TextBox 10"/>
          <p:cNvSpPr txBox="1"/>
          <p:nvPr/>
        </p:nvSpPr>
        <p:spPr>
          <a:xfrm>
            <a:off x="1503364" y="871063"/>
            <a:ext cx="2354754" cy="339725"/>
          </a:xfrm>
          <a:prstGeom prst="rect">
            <a:avLst/>
          </a:prstGeom>
        </p:spPr>
        <p:txBody>
          <a:bodyPr lIns="0" tIns="0" rIns="0" bIns="0" rtlCol="0" anchor="t">
            <a:spAutoFit/>
          </a:bodyPr>
          <a:lstStyle/>
          <a:p>
            <a:pPr>
              <a:lnSpc>
                <a:spcPts val="2799"/>
              </a:lnSpc>
              <a:spcBef>
                <a:spcPct val="0"/>
              </a:spcBef>
            </a:pPr>
            <a:r>
              <a:rPr lang="en-US" sz="1999">
                <a:solidFill>
                  <a:srgbClr val="202B3D"/>
                </a:solidFill>
                <a:latin typeface="Open Sans Bold"/>
              </a:rPr>
              <a:t>MARKETING</a:t>
            </a:r>
          </a:p>
        </p:txBody>
      </p:sp>
      <p:sp>
        <p:nvSpPr>
          <p:cNvPr id="11" name="TextBox 11"/>
          <p:cNvSpPr txBox="1"/>
          <p:nvPr/>
        </p:nvSpPr>
        <p:spPr>
          <a:xfrm>
            <a:off x="1503364" y="1838653"/>
            <a:ext cx="8976668" cy="1287146"/>
          </a:xfrm>
          <a:prstGeom prst="rect">
            <a:avLst/>
          </a:prstGeom>
        </p:spPr>
        <p:txBody>
          <a:bodyPr lIns="0" tIns="0" rIns="0" bIns="0" rtlCol="0" anchor="t">
            <a:spAutoFit/>
          </a:bodyPr>
          <a:lstStyle/>
          <a:p>
            <a:pPr>
              <a:lnSpc>
                <a:spcPts val="5179"/>
              </a:lnSpc>
            </a:pPr>
            <a:r>
              <a:rPr lang="en-US" sz="3699">
                <a:solidFill>
                  <a:srgbClr val="DFEB33"/>
                </a:solidFill>
                <a:latin typeface="Open Sans Light Bold Italics"/>
              </a:rPr>
              <a:t>Let’s analyze the current market first.</a:t>
            </a:r>
          </a:p>
          <a:p>
            <a:pPr>
              <a:lnSpc>
                <a:spcPts val="5179"/>
              </a:lnSpc>
              <a:spcBef>
                <a:spcPct val="0"/>
              </a:spcBef>
            </a:pPr>
            <a:r>
              <a:rPr lang="en-US" sz="3699">
                <a:solidFill>
                  <a:srgbClr val="000000"/>
                </a:solidFill>
                <a:latin typeface="Open Sans Light Bold Italics"/>
              </a:rPr>
              <a:t>What is the market?</a:t>
            </a:r>
          </a:p>
        </p:txBody>
      </p:sp>
      <p:sp>
        <p:nvSpPr>
          <p:cNvPr id="12" name="TextBox 12"/>
          <p:cNvSpPr txBox="1"/>
          <p:nvPr/>
        </p:nvSpPr>
        <p:spPr>
          <a:xfrm>
            <a:off x="1503364" y="3574177"/>
            <a:ext cx="8459930" cy="6356986"/>
          </a:xfrm>
          <a:prstGeom prst="rect">
            <a:avLst/>
          </a:prstGeom>
        </p:spPr>
        <p:txBody>
          <a:bodyPr lIns="0" tIns="0" rIns="0" bIns="0" rtlCol="0" anchor="t">
            <a:spAutoFit/>
          </a:bodyPr>
          <a:lstStyle/>
          <a:p>
            <a:pPr>
              <a:lnSpc>
                <a:spcPts val="5039"/>
              </a:lnSpc>
            </a:pPr>
            <a:r>
              <a:rPr lang="en-US" sz="3599">
                <a:solidFill>
                  <a:srgbClr val="202B3D"/>
                </a:solidFill>
                <a:latin typeface="Open Sans Light"/>
              </a:rPr>
              <a:t>The market for Taste of Two Continents is the European food industry with a specific focus on introducing Turkish cuisine to European consumers. The</a:t>
            </a:r>
          </a:p>
          <a:p>
            <a:pPr>
              <a:lnSpc>
                <a:spcPts val="5039"/>
              </a:lnSpc>
              <a:spcBef>
                <a:spcPct val="0"/>
              </a:spcBef>
            </a:pPr>
            <a:r>
              <a:rPr lang="en-US" sz="3599">
                <a:solidFill>
                  <a:srgbClr val="202B3D"/>
                </a:solidFill>
                <a:latin typeface="Open Sans Light"/>
              </a:rPr>
              <a:t>market includes </a:t>
            </a:r>
            <a:r>
              <a:rPr lang="en-US" sz="3599">
                <a:solidFill>
                  <a:srgbClr val="202B3D"/>
                </a:solidFill>
                <a:latin typeface="Open Sans Light Bold"/>
              </a:rPr>
              <a:t>individuals who are interested in exploring different cuisines</a:t>
            </a:r>
            <a:r>
              <a:rPr lang="en-US" sz="3599">
                <a:solidFill>
                  <a:srgbClr val="202B3D"/>
                </a:solidFill>
                <a:latin typeface="Open Sans Light"/>
              </a:rPr>
              <a:t> and experiencing Turkish food. It includes both local European consumers and Turkish expatriates living in Europe.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1129</Words>
  <Application>Microsoft Office PowerPoint</Application>
  <PresentationFormat>Özel</PresentationFormat>
  <Paragraphs>91</Paragraphs>
  <Slides>18</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18</vt:i4>
      </vt:variant>
    </vt:vector>
  </HeadingPairs>
  <TitlesOfParts>
    <vt:vector size="28" baseType="lpstr">
      <vt:lpstr>Open Sans</vt:lpstr>
      <vt:lpstr>Arial</vt:lpstr>
      <vt:lpstr>Raleway Bold</vt:lpstr>
      <vt:lpstr>Calibri</vt:lpstr>
      <vt:lpstr>Open Sans Bold</vt:lpstr>
      <vt:lpstr>Raleway</vt:lpstr>
      <vt:lpstr>Open Sans Light</vt:lpstr>
      <vt:lpstr>Open Sans Light Bold</vt:lpstr>
      <vt:lpstr>Open Sans Light Bold Italics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TASTE OF TWO CONTINENTS</dc:title>
  <cp:lastModifiedBy>Ilker Diner</cp:lastModifiedBy>
  <cp:revision>4</cp:revision>
  <dcterms:created xsi:type="dcterms:W3CDTF">2006-08-16T00:00:00Z</dcterms:created>
  <dcterms:modified xsi:type="dcterms:W3CDTF">2023-05-25T14:32:19Z</dcterms:modified>
  <dc:identifier>DAFj4WXPA4E</dc:identifier>
</cp:coreProperties>
</file>